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332" r:id="rId4"/>
    <p:sldId id="333" r:id="rId5"/>
    <p:sldId id="373" r:id="rId6"/>
    <p:sldId id="335" r:id="rId7"/>
    <p:sldId id="336" r:id="rId8"/>
    <p:sldId id="338" r:id="rId9"/>
    <p:sldId id="576" r:id="rId10"/>
    <p:sldId id="575" r:id="rId11"/>
    <p:sldId id="340" r:id="rId12"/>
    <p:sldId id="341" r:id="rId13"/>
    <p:sldId id="342" r:id="rId14"/>
    <p:sldId id="574" r:id="rId15"/>
    <p:sldId id="344" r:id="rId16"/>
    <p:sldId id="345" r:id="rId17"/>
    <p:sldId id="347" r:id="rId18"/>
    <p:sldId id="348" r:id="rId19"/>
    <p:sldId id="349" r:id="rId20"/>
    <p:sldId id="350" r:id="rId21"/>
    <p:sldId id="351" r:id="rId22"/>
    <p:sldId id="352" r:id="rId23"/>
    <p:sldId id="356" r:id="rId24"/>
    <p:sldId id="357" r:id="rId25"/>
    <p:sldId id="358" r:id="rId26"/>
    <p:sldId id="534" r:id="rId27"/>
    <p:sldId id="359" r:id="rId28"/>
    <p:sldId id="365" r:id="rId29"/>
    <p:sldId id="362" r:id="rId30"/>
    <p:sldId id="366" r:id="rId31"/>
    <p:sldId id="363" r:id="rId32"/>
    <p:sldId id="364" r:id="rId33"/>
    <p:sldId id="565" r:id="rId34"/>
    <p:sldId id="535" r:id="rId35"/>
    <p:sldId id="367" r:id="rId36"/>
    <p:sldId id="368" r:id="rId37"/>
    <p:sldId id="369" r:id="rId38"/>
    <p:sldId id="371" r:id="rId39"/>
    <p:sldId id="370" r:id="rId40"/>
    <p:sldId id="374" r:id="rId41"/>
    <p:sldId id="375" r:id="rId42"/>
    <p:sldId id="564" r:id="rId43"/>
    <p:sldId id="376" r:id="rId44"/>
    <p:sldId id="377" r:id="rId45"/>
    <p:sldId id="378" r:id="rId46"/>
    <p:sldId id="379" r:id="rId47"/>
    <p:sldId id="569" r:id="rId48"/>
    <p:sldId id="570" r:id="rId49"/>
    <p:sldId id="380" r:id="rId50"/>
    <p:sldId id="571" r:id="rId51"/>
    <p:sldId id="382" r:id="rId52"/>
    <p:sldId id="381" r:id="rId53"/>
    <p:sldId id="547" r:id="rId54"/>
    <p:sldId id="383" r:id="rId55"/>
    <p:sldId id="384" r:id="rId56"/>
    <p:sldId id="478" r:id="rId57"/>
    <p:sldId id="387" r:id="rId58"/>
    <p:sldId id="388" r:id="rId59"/>
    <p:sldId id="389" r:id="rId60"/>
    <p:sldId id="390" r:id="rId61"/>
    <p:sldId id="391" r:id="rId62"/>
    <p:sldId id="392" r:id="rId63"/>
    <p:sldId id="393" r:id="rId64"/>
    <p:sldId id="394" r:id="rId65"/>
    <p:sldId id="395" r:id="rId66"/>
    <p:sldId id="396" r:id="rId67"/>
    <p:sldId id="397" r:id="rId68"/>
    <p:sldId id="567" r:id="rId69"/>
    <p:sldId id="568" r:id="rId70"/>
    <p:sldId id="399" r:id="rId71"/>
    <p:sldId id="538" r:id="rId72"/>
    <p:sldId id="539" r:id="rId73"/>
    <p:sldId id="540" r:id="rId74"/>
    <p:sldId id="541" r:id="rId75"/>
    <p:sldId id="543" r:id="rId76"/>
    <p:sldId id="544" r:id="rId77"/>
    <p:sldId id="545" r:id="rId78"/>
    <p:sldId id="479" r:id="rId79"/>
    <p:sldId id="549" r:id="rId80"/>
    <p:sldId id="550" r:id="rId81"/>
    <p:sldId id="551" r:id="rId82"/>
    <p:sldId id="552" r:id="rId83"/>
    <p:sldId id="553" r:id="rId84"/>
    <p:sldId id="554" r:id="rId85"/>
    <p:sldId id="555" r:id="rId86"/>
    <p:sldId id="556" r:id="rId87"/>
    <p:sldId id="557" r:id="rId88"/>
    <p:sldId id="558" r:id="rId89"/>
    <p:sldId id="559" r:id="rId90"/>
    <p:sldId id="408" r:id="rId91"/>
    <p:sldId id="409" r:id="rId92"/>
    <p:sldId id="410" r:id="rId93"/>
    <p:sldId id="411" r:id="rId94"/>
    <p:sldId id="412" r:id="rId95"/>
    <p:sldId id="413" r:id="rId96"/>
    <p:sldId id="414" r:id="rId97"/>
    <p:sldId id="415" r:id="rId98"/>
    <p:sldId id="416" r:id="rId99"/>
    <p:sldId id="417" r:id="rId100"/>
    <p:sldId id="563" r:id="rId101"/>
    <p:sldId id="562" r:id="rId102"/>
    <p:sldId id="419" r:id="rId103"/>
    <p:sldId id="566" r:id="rId104"/>
    <p:sldId id="420" r:id="rId105"/>
    <p:sldId id="421" r:id="rId106"/>
    <p:sldId id="423" r:id="rId107"/>
    <p:sldId id="424" r:id="rId108"/>
    <p:sldId id="425" r:id="rId109"/>
    <p:sldId id="426" r:id="rId110"/>
    <p:sldId id="427" r:id="rId111"/>
    <p:sldId id="480" r:id="rId112"/>
    <p:sldId id="481" r:id="rId113"/>
    <p:sldId id="482" r:id="rId114"/>
    <p:sldId id="483" r:id="rId115"/>
    <p:sldId id="485" r:id="rId116"/>
    <p:sldId id="484" r:id="rId117"/>
    <p:sldId id="486" r:id="rId118"/>
    <p:sldId id="487" r:id="rId119"/>
    <p:sldId id="488" r:id="rId120"/>
    <p:sldId id="489" r:id="rId121"/>
    <p:sldId id="490" r:id="rId122"/>
    <p:sldId id="491" r:id="rId123"/>
    <p:sldId id="492" r:id="rId124"/>
    <p:sldId id="493" r:id="rId125"/>
    <p:sldId id="494" r:id="rId126"/>
    <p:sldId id="495" r:id="rId127"/>
    <p:sldId id="580" r:id="rId128"/>
    <p:sldId id="579" r:id="rId129"/>
    <p:sldId id="581" r:id="rId130"/>
    <p:sldId id="497" r:id="rId131"/>
    <p:sldId id="498" r:id="rId132"/>
    <p:sldId id="500" r:id="rId133"/>
    <p:sldId id="501" r:id="rId134"/>
    <p:sldId id="577" r:id="rId135"/>
    <p:sldId id="502" r:id="rId136"/>
    <p:sldId id="504" r:id="rId137"/>
    <p:sldId id="503" r:id="rId138"/>
    <p:sldId id="505" r:id="rId139"/>
    <p:sldId id="506" r:id="rId140"/>
    <p:sldId id="428" r:id="rId141"/>
    <p:sldId id="429" r:id="rId142"/>
    <p:sldId id="430" r:id="rId143"/>
    <p:sldId id="431" r:id="rId144"/>
    <p:sldId id="432" r:id="rId145"/>
    <p:sldId id="433" r:id="rId146"/>
    <p:sldId id="434" r:id="rId147"/>
    <p:sldId id="507" r:id="rId148"/>
    <p:sldId id="436" r:id="rId149"/>
    <p:sldId id="437" r:id="rId150"/>
    <p:sldId id="438" r:id="rId151"/>
    <p:sldId id="439" r:id="rId152"/>
    <p:sldId id="440" r:id="rId153"/>
    <p:sldId id="442" r:id="rId154"/>
    <p:sldId id="441" r:id="rId155"/>
    <p:sldId id="443" r:id="rId156"/>
    <p:sldId id="444" r:id="rId157"/>
    <p:sldId id="445" r:id="rId158"/>
    <p:sldId id="446" r:id="rId159"/>
    <p:sldId id="448" r:id="rId160"/>
    <p:sldId id="449" r:id="rId161"/>
    <p:sldId id="457" r:id="rId162"/>
    <p:sldId id="458" r:id="rId163"/>
    <p:sldId id="462" r:id="rId164"/>
    <p:sldId id="459" r:id="rId165"/>
    <p:sldId id="508" r:id="rId166"/>
    <p:sldId id="460" r:id="rId167"/>
    <p:sldId id="584" r:id="rId168"/>
    <p:sldId id="509" r:id="rId169"/>
    <p:sldId id="461" r:id="rId170"/>
    <p:sldId id="464" r:id="rId171"/>
    <p:sldId id="465" r:id="rId172"/>
    <p:sldId id="466" r:id="rId173"/>
    <p:sldId id="467" r:id="rId174"/>
    <p:sldId id="468" r:id="rId175"/>
    <p:sldId id="469" r:id="rId176"/>
    <p:sldId id="474" r:id="rId177"/>
    <p:sldId id="475" r:id="rId178"/>
    <p:sldId id="510" r:id="rId179"/>
    <p:sldId id="529" r:id="rId180"/>
    <p:sldId id="477" r:id="rId181"/>
    <p:sldId id="511" r:id="rId182"/>
    <p:sldId id="512" r:id="rId183"/>
    <p:sldId id="513" r:id="rId184"/>
    <p:sldId id="532" r:id="rId185"/>
    <p:sldId id="531" r:id="rId186"/>
    <p:sldId id="530" r:id="rId187"/>
    <p:sldId id="582" r:id="rId188"/>
    <p:sldId id="516" r:id="rId189"/>
    <p:sldId id="517" r:id="rId190"/>
    <p:sldId id="521" r:id="rId191"/>
    <p:sldId id="518" r:id="rId192"/>
    <p:sldId id="520" r:id="rId193"/>
    <p:sldId id="519" r:id="rId194"/>
    <p:sldId id="522" r:id="rId195"/>
    <p:sldId id="523" r:id="rId196"/>
    <p:sldId id="524" r:id="rId197"/>
    <p:sldId id="533" r:id="rId198"/>
    <p:sldId id="450" r:id="rId199"/>
    <p:sldId id="451" r:id="rId200"/>
    <p:sldId id="452" r:id="rId201"/>
    <p:sldId id="572" r:id="rId202"/>
    <p:sldId id="453" r:id="rId203"/>
    <p:sldId id="454" r:id="rId204"/>
    <p:sldId id="455" r:id="rId205"/>
    <p:sldId id="456" r:id="rId206"/>
    <p:sldId id="526" r:id="rId207"/>
    <p:sldId id="527" r:id="rId208"/>
    <p:sldId id="470" r:id="rId209"/>
    <p:sldId id="472" r:id="rId210"/>
    <p:sldId id="473" r:id="rId211"/>
    <p:sldId id="471" r:id="rId212"/>
    <p:sldId id="573" r:id="rId21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0099"/>
    <a:srgbClr val="FFFFFF"/>
    <a:srgbClr val="F0F0F0"/>
    <a:srgbClr val="6D6D6D"/>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55" autoAdjust="0"/>
    <p:restoredTop sz="94660"/>
  </p:normalViewPr>
  <p:slideViewPr>
    <p:cSldViewPr snapToGrid="0">
      <p:cViewPr varScale="1">
        <p:scale>
          <a:sx n="86" d="100"/>
          <a:sy n="86" d="100"/>
        </p:scale>
        <p:origin x="27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5724188-D30D-4A44-8E72-6D6577E14C50}"/>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 xmlns:a16="http://schemas.microsoft.com/office/drawing/2014/main" id="{0D49D53A-F2E4-48F2-98AC-277558BD5F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 xmlns:a16="http://schemas.microsoft.com/office/drawing/2014/main" id="{D2C52026-D4E9-4D32-B800-37BC30C4D63E}"/>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5" name="Segnaposto piè di pagina 4">
            <a:extLst>
              <a:ext uri="{FF2B5EF4-FFF2-40B4-BE49-F238E27FC236}">
                <a16:creationId xmlns="" xmlns:a16="http://schemas.microsoft.com/office/drawing/2014/main" id="{B64D2D80-1DA4-46E7-8C79-85E8E1D6F78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E8564D43-70DC-436C-B92E-EEBBE98266A0}"/>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2139370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BC38A0AE-35D3-4FFA-BD77-CB47EBEAE67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E357A7C7-0C84-4E15-B7E0-0E6263A49E1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FD1B344A-E855-47A1-9C0A-1ADFAC755258}"/>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5" name="Segnaposto piè di pagina 4">
            <a:extLst>
              <a:ext uri="{FF2B5EF4-FFF2-40B4-BE49-F238E27FC236}">
                <a16:creationId xmlns="" xmlns:a16="http://schemas.microsoft.com/office/drawing/2014/main" id="{0B7EF9BA-65C5-4910-BAAD-E19BCF94EE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1574BB89-BFAC-4383-A4AD-93314135C226}"/>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209391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 xmlns:a16="http://schemas.microsoft.com/office/drawing/2014/main" id="{CE13EC98-A046-4725-81D8-A4479D9524F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 xmlns:a16="http://schemas.microsoft.com/office/drawing/2014/main" id="{F4CFABAF-E9AA-4CF3-B64B-D9FE321290B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BC382FFE-A56D-4E52-9B4A-089309AAEEFC}"/>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5" name="Segnaposto piè di pagina 4">
            <a:extLst>
              <a:ext uri="{FF2B5EF4-FFF2-40B4-BE49-F238E27FC236}">
                <a16:creationId xmlns="" xmlns:a16="http://schemas.microsoft.com/office/drawing/2014/main" id="{56109FC2-91C6-4559-B91E-DB515040065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FBB9328F-3517-4D76-A419-23A31D37CE2B}"/>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241884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EC18EAF7-7586-4103-B1B8-F7118EC0078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8BA3C393-6818-413A-8CA0-E77CE0CBBD7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 xmlns:a16="http://schemas.microsoft.com/office/drawing/2014/main" id="{18A2D7E8-9667-403C-B923-6E24713AC2CC}"/>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5" name="Segnaposto piè di pagina 4">
            <a:extLst>
              <a:ext uri="{FF2B5EF4-FFF2-40B4-BE49-F238E27FC236}">
                <a16:creationId xmlns="" xmlns:a16="http://schemas.microsoft.com/office/drawing/2014/main" id="{9EE22862-8F5B-4EA2-8423-B643FA2977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4481CD76-B8C3-40DC-BE36-8FE8D1DD8BE8}"/>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1600327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914CC19-9F9D-435E-AEE8-5F38CB1C640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B6172A12-6E43-4EA2-9C38-0FE10625E5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 xmlns:a16="http://schemas.microsoft.com/office/drawing/2014/main" id="{0B0BA035-BFA5-416F-A1B2-79F5FBDE5584}"/>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5" name="Segnaposto piè di pagina 4">
            <a:extLst>
              <a:ext uri="{FF2B5EF4-FFF2-40B4-BE49-F238E27FC236}">
                <a16:creationId xmlns="" xmlns:a16="http://schemas.microsoft.com/office/drawing/2014/main" id="{04C1DDEF-C682-4E3F-AF2C-3D40C729789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 xmlns:a16="http://schemas.microsoft.com/office/drawing/2014/main" id="{36123464-2E3F-4E79-81B5-2DAC54680624}"/>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2157057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E30534E-909E-4002-B656-55C229B174E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24CFF7D7-53CF-4AEE-86AC-D53E6B3342C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 xmlns:a16="http://schemas.microsoft.com/office/drawing/2014/main" id="{9369EC18-E723-4336-9015-C27C2BA5686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 xmlns:a16="http://schemas.microsoft.com/office/drawing/2014/main" id="{D2B92B56-9099-4B5E-95DD-6803314FABA4}"/>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6" name="Segnaposto piè di pagina 5">
            <a:extLst>
              <a:ext uri="{FF2B5EF4-FFF2-40B4-BE49-F238E27FC236}">
                <a16:creationId xmlns="" xmlns:a16="http://schemas.microsoft.com/office/drawing/2014/main" id="{A58DAAE5-318B-4593-8289-8EB6F01A8D2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B785F974-A160-4ABF-A797-627F8D519576}"/>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2614793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379DA935-8006-472D-AA62-0C2CCD7CE92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6E0C7463-2143-40E5-8F90-57D6E0683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 xmlns:a16="http://schemas.microsoft.com/office/drawing/2014/main" id="{776DBF9B-5589-410C-8207-A39DCB96F66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 xmlns:a16="http://schemas.microsoft.com/office/drawing/2014/main" id="{60BAD5AD-868A-427B-B31C-97A5ECB03A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 xmlns:a16="http://schemas.microsoft.com/office/drawing/2014/main" id="{3ECB1124-ECC6-4A7F-BF08-31313367A49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 xmlns:a16="http://schemas.microsoft.com/office/drawing/2014/main" id="{8798E16A-FC20-44C5-AB38-2994E456E6E1}"/>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8" name="Segnaposto piè di pagina 7">
            <a:extLst>
              <a:ext uri="{FF2B5EF4-FFF2-40B4-BE49-F238E27FC236}">
                <a16:creationId xmlns="" xmlns:a16="http://schemas.microsoft.com/office/drawing/2014/main" id="{C27180B2-454C-48AA-B805-37C94C357D3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 xmlns:a16="http://schemas.microsoft.com/office/drawing/2014/main" id="{481A6EA7-2F7F-4CF6-9289-940F8FDB8013}"/>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306906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B2BC48D-29DF-4350-BB7E-7BC02DB0A60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 xmlns:a16="http://schemas.microsoft.com/office/drawing/2014/main" id="{74D5E2BA-6D43-4B3A-A2C0-43913D40147A}"/>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4" name="Segnaposto piè di pagina 3">
            <a:extLst>
              <a:ext uri="{FF2B5EF4-FFF2-40B4-BE49-F238E27FC236}">
                <a16:creationId xmlns="" xmlns:a16="http://schemas.microsoft.com/office/drawing/2014/main" id="{499ADF5B-61BF-4CC6-B366-CAE6ACFE32FC}"/>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 xmlns:a16="http://schemas.microsoft.com/office/drawing/2014/main" id="{683E82A2-0446-4C49-98D4-3490971BDC47}"/>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3455265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 xmlns:a16="http://schemas.microsoft.com/office/drawing/2014/main" id="{66800484-EC4A-47F6-B58F-1F821FFBC86D}"/>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3" name="Segnaposto piè di pagina 2">
            <a:extLst>
              <a:ext uri="{FF2B5EF4-FFF2-40B4-BE49-F238E27FC236}">
                <a16:creationId xmlns="" xmlns:a16="http://schemas.microsoft.com/office/drawing/2014/main" id="{35270587-96B4-4D11-B83C-E4623AAEE8D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 xmlns:a16="http://schemas.microsoft.com/office/drawing/2014/main" id="{C52DB8FC-4DDE-47D7-A982-832EE6AE8FC5}"/>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345256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C499CE6-3A6C-44DD-BCA9-4FF87F3F1AF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 xmlns:a16="http://schemas.microsoft.com/office/drawing/2014/main" id="{ACC7F680-77CC-4638-B4CC-371628C34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 xmlns:a16="http://schemas.microsoft.com/office/drawing/2014/main" id="{A3D11528-F1BF-43F8-9F91-871D59115A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7BAE935C-CAC0-42C1-ACA9-77704DB18111}"/>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6" name="Segnaposto piè di pagina 5">
            <a:extLst>
              <a:ext uri="{FF2B5EF4-FFF2-40B4-BE49-F238E27FC236}">
                <a16:creationId xmlns="" xmlns:a16="http://schemas.microsoft.com/office/drawing/2014/main" id="{98DA57C3-E1A6-4512-A5C5-7B0F91B0646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5B9BFE37-CD05-4712-9E1F-F454BD684EC6}"/>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419954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10EDE44F-DCB0-4A46-A454-DF984CE7CCB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 xmlns:a16="http://schemas.microsoft.com/office/drawing/2014/main" id="{5334BBC8-9B25-4C67-8EF4-AE7A610BBA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 xmlns:a16="http://schemas.microsoft.com/office/drawing/2014/main" id="{BEF7CD91-26C0-47B1-8D31-2FBBBE5F1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 xmlns:a16="http://schemas.microsoft.com/office/drawing/2014/main" id="{5ED617B7-310E-42AB-97C0-499FD8862D06}"/>
              </a:ext>
            </a:extLst>
          </p:cNvPr>
          <p:cNvSpPr>
            <a:spLocks noGrp="1"/>
          </p:cNvSpPr>
          <p:nvPr>
            <p:ph type="dt" sz="half" idx="10"/>
          </p:nvPr>
        </p:nvSpPr>
        <p:spPr/>
        <p:txBody>
          <a:bodyPr/>
          <a:lstStyle/>
          <a:p>
            <a:fld id="{2C2137A2-EE93-4EA9-B695-5E2D178E4623}" type="datetimeFigureOut">
              <a:rPr lang="it-IT" smtClean="0"/>
              <a:t>14/01/2022</a:t>
            </a:fld>
            <a:endParaRPr lang="it-IT"/>
          </a:p>
        </p:txBody>
      </p:sp>
      <p:sp>
        <p:nvSpPr>
          <p:cNvPr id="6" name="Segnaposto piè di pagina 5">
            <a:extLst>
              <a:ext uri="{FF2B5EF4-FFF2-40B4-BE49-F238E27FC236}">
                <a16:creationId xmlns="" xmlns:a16="http://schemas.microsoft.com/office/drawing/2014/main" id="{19FD2EB8-72C5-4E5D-A8FF-F8C2927C32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 xmlns:a16="http://schemas.microsoft.com/office/drawing/2014/main" id="{F2B7E606-390E-42B7-8E7B-0CAD69BFF985}"/>
              </a:ext>
            </a:extLst>
          </p:cNvPr>
          <p:cNvSpPr>
            <a:spLocks noGrp="1"/>
          </p:cNvSpPr>
          <p:nvPr>
            <p:ph type="sldNum" sz="quarter" idx="12"/>
          </p:nvPr>
        </p:nvSpPr>
        <p:spPr/>
        <p:txBody>
          <a:bodyPr/>
          <a:lstStyle/>
          <a:p>
            <a:fld id="{17D9A344-90D0-46BE-AD44-2A79BF8D24FB}" type="slidenum">
              <a:rPr lang="it-IT" smtClean="0"/>
              <a:t>‹N›</a:t>
            </a:fld>
            <a:endParaRPr lang="it-IT"/>
          </a:p>
        </p:txBody>
      </p:sp>
    </p:spTree>
    <p:extLst>
      <p:ext uri="{BB962C8B-B14F-4D97-AF65-F5344CB8AC3E}">
        <p14:creationId xmlns:p14="http://schemas.microsoft.com/office/powerpoint/2010/main" val="445406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 xmlns:a16="http://schemas.microsoft.com/office/drawing/2014/main" id="{3705FE3B-BB55-49DF-B5BC-262D700473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 xmlns:a16="http://schemas.microsoft.com/office/drawing/2014/main" id="{800A9A28-79E2-40B0-990A-E3906452D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 xmlns:a16="http://schemas.microsoft.com/office/drawing/2014/main" id="{39A6332E-D278-4B29-9887-C9A2B977C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2137A2-EE93-4EA9-B695-5E2D178E4623}" type="datetimeFigureOut">
              <a:rPr lang="it-IT" smtClean="0"/>
              <a:t>14/01/2022</a:t>
            </a:fld>
            <a:endParaRPr lang="it-IT"/>
          </a:p>
        </p:txBody>
      </p:sp>
      <p:sp>
        <p:nvSpPr>
          <p:cNvPr id="5" name="Segnaposto piè di pagina 4">
            <a:extLst>
              <a:ext uri="{FF2B5EF4-FFF2-40B4-BE49-F238E27FC236}">
                <a16:creationId xmlns="" xmlns:a16="http://schemas.microsoft.com/office/drawing/2014/main" id="{DCAC46C5-782B-455C-BA46-F706AF582D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 xmlns:a16="http://schemas.microsoft.com/office/drawing/2014/main" id="{D9E8C74B-F997-4844-B1A5-93CF96E353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9A344-90D0-46BE-AD44-2A79BF8D24FB}" type="slidenum">
              <a:rPr lang="it-IT" smtClean="0"/>
              <a:t>‹N›</a:t>
            </a:fld>
            <a:endParaRPr lang="it-IT"/>
          </a:p>
        </p:txBody>
      </p:sp>
    </p:spTree>
    <p:extLst>
      <p:ext uri="{BB962C8B-B14F-4D97-AF65-F5344CB8AC3E}">
        <p14:creationId xmlns:p14="http://schemas.microsoft.com/office/powerpoint/2010/main" val="3049038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upload.wikimedia.org/wikipedia/commons/0/04/Wine_grape_diagram_it.svg" TargetMode="Externa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beverfood.com/wp-content/uploads/2021/11/cattura-11-report-federvini-nomisma-sullandamento-dei.jpg" TargetMode="Externa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2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C532A03-D2AA-4254-860B-07CAEC216EC9}"/>
              </a:ext>
            </a:extLst>
          </p:cNvPr>
          <p:cNvSpPr>
            <a:spLocks noGrp="1"/>
          </p:cNvSpPr>
          <p:nvPr>
            <p:ph type="ctrTitle"/>
          </p:nvPr>
        </p:nvSpPr>
        <p:spPr>
          <a:xfrm>
            <a:off x="1394295" y="1111512"/>
            <a:ext cx="7805976" cy="2387600"/>
          </a:xfrm>
        </p:spPr>
        <p:txBody>
          <a:bodyPr>
            <a:normAutofit fontScale="90000"/>
          </a:bodyPr>
          <a:lstStyle/>
          <a:p>
            <a:r>
              <a:rPr lang="it-IT" sz="6000" b="1" dirty="0"/>
              <a:t/>
            </a:r>
            <a:br>
              <a:rPr lang="it-IT" sz="6000" b="1" dirty="0"/>
            </a:br>
            <a:r>
              <a:rPr lang="it-IT" sz="6000" b="1" dirty="0"/>
              <a:t/>
            </a:r>
            <a:br>
              <a:rPr lang="it-IT" sz="6000" b="1" dirty="0"/>
            </a:br>
            <a:r>
              <a:rPr lang="it-IT" sz="4000" b="1" dirty="0"/>
              <a:t>CORSO DI AVVICINAMENTO AL MONDO DEL VINO</a:t>
            </a:r>
            <a:br>
              <a:rPr lang="it-IT" sz="4000" b="1" dirty="0"/>
            </a:br>
            <a:r>
              <a:rPr lang="it-IT" sz="4000" b="1" dirty="0"/>
              <a:t>E ALLA DEGUSTAZIONE</a:t>
            </a:r>
            <a:r>
              <a:rPr lang="it-IT" sz="6700" b="1" dirty="0"/>
              <a:t/>
            </a:r>
            <a:br>
              <a:rPr lang="it-IT" sz="6700" b="1" dirty="0"/>
            </a:br>
            <a:r>
              <a:rPr lang="it-IT" sz="2700" b="1" dirty="0"/>
              <a:t>a cura di</a:t>
            </a:r>
            <a:r>
              <a:rPr lang="it-IT" sz="4900" b="1" dirty="0"/>
              <a:t/>
            </a:r>
            <a:br>
              <a:rPr lang="it-IT" sz="4900" b="1" dirty="0"/>
            </a:br>
            <a:r>
              <a:rPr lang="it-IT" sz="4000" b="1" dirty="0"/>
              <a:t>Stefano Leto Barone</a:t>
            </a:r>
            <a:endParaRPr lang="it-IT" dirty="0"/>
          </a:p>
        </p:txBody>
      </p:sp>
      <p:sp>
        <p:nvSpPr>
          <p:cNvPr id="3" name="Sottotitolo 2">
            <a:extLst>
              <a:ext uri="{FF2B5EF4-FFF2-40B4-BE49-F238E27FC236}">
                <a16:creationId xmlns="" xmlns:a16="http://schemas.microsoft.com/office/drawing/2014/main" id="{325A6237-F00D-4EB0-B0EF-619C3E0586D3}"/>
              </a:ext>
            </a:extLst>
          </p:cNvPr>
          <p:cNvSpPr>
            <a:spLocks noGrp="1"/>
          </p:cNvSpPr>
          <p:nvPr>
            <p:ph type="subTitle" idx="1"/>
          </p:nvPr>
        </p:nvSpPr>
        <p:spPr>
          <a:xfrm>
            <a:off x="882556" y="3737068"/>
            <a:ext cx="9144000" cy="1655762"/>
          </a:xfrm>
        </p:spPr>
        <p:txBody>
          <a:bodyPr/>
          <a:lstStyle/>
          <a:p>
            <a:r>
              <a:rPr lang="it-IT" dirty="0"/>
              <a:t>Organizzato da</a:t>
            </a:r>
          </a:p>
          <a:p>
            <a:r>
              <a:rPr lang="it-IT" dirty="0">
                <a:solidFill>
                  <a:srgbClr val="CC0099"/>
                </a:solidFill>
              </a:rPr>
              <a:t>Accademia Italiana del Saper Vivere</a:t>
            </a:r>
          </a:p>
          <a:p>
            <a:r>
              <a:rPr lang="it-IT" dirty="0"/>
              <a:t>In collaborazione con</a:t>
            </a:r>
          </a:p>
          <a:p>
            <a:endParaRPr lang="it-IT" dirty="0"/>
          </a:p>
        </p:txBody>
      </p:sp>
      <p:pic>
        <p:nvPicPr>
          <p:cNvPr id="5" name="Immagine 4">
            <a:extLst>
              <a:ext uri="{FF2B5EF4-FFF2-40B4-BE49-F238E27FC236}">
                <a16:creationId xmlns="" xmlns:a16="http://schemas.microsoft.com/office/drawing/2014/main" id="{89823A22-8F34-4D33-8552-342A38D3B0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6" name="Immagine 5">
            <a:extLst>
              <a:ext uri="{FF2B5EF4-FFF2-40B4-BE49-F238E27FC236}">
                <a16:creationId xmlns="" xmlns:a16="http://schemas.microsoft.com/office/drawing/2014/main" id="{91473987-1CE4-49AB-8D99-5C70BD6F67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099" y="5147390"/>
            <a:ext cx="2452914" cy="1655762"/>
          </a:xfrm>
          <a:prstGeom prst="rect">
            <a:avLst/>
          </a:prstGeom>
        </p:spPr>
      </p:pic>
      <p:pic>
        <p:nvPicPr>
          <p:cNvPr id="7" name="Immagine 6">
            <a:extLst>
              <a:ext uri="{FF2B5EF4-FFF2-40B4-BE49-F238E27FC236}">
                <a16:creationId xmlns="" xmlns:a16="http://schemas.microsoft.com/office/drawing/2014/main" id="{F868B38C-4A15-4A2B-AE60-4892A6A5BC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148628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Picture 2" descr="https://www.consorziodelroero.it/wp-content/uploads/2017/11/CASTELLINARDO.jpg">
            <a:extLst>
              <a:ext uri="{FF2B5EF4-FFF2-40B4-BE49-F238E27FC236}">
                <a16:creationId xmlns="" xmlns:a16="http://schemas.microsoft.com/office/drawing/2014/main" id="{1CB5C6C8-2229-4B44-8425-61FED9451C28}"/>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73930" y="1687171"/>
            <a:ext cx="8285996" cy="465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1537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endParaRPr lang="it-IT" dirty="0"/>
          </a:p>
          <a:p>
            <a:pPr marL="0" indent="0" algn="ctr">
              <a:buNone/>
            </a:pPr>
            <a:r>
              <a:rPr lang="it-IT" b="1" dirty="0">
                <a:solidFill>
                  <a:srgbClr val="990033"/>
                </a:solidFill>
              </a:rPr>
              <a:t>OLFATTO</a:t>
            </a:r>
          </a:p>
          <a:p>
            <a:pPr marL="0" indent="0">
              <a:buNone/>
            </a:pPr>
            <a:endParaRPr lang="it-IT" dirty="0">
              <a:solidFill>
                <a:srgbClr val="990033"/>
              </a:solidFill>
            </a:endParaRPr>
          </a:p>
          <a:p>
            <a:pPr marL="0" indent="0" algn="ctr">
              <a:buNone/>
            </a:pPr>
            <a:r>
              <a:rPr lang="it-IT" sz="4000" dirty="0">
                <a:solidFill>
                  <a:srgbClr val="990033"/>
                </a:solidFill>
              </a:rPr>
              <a:t>La descrizione tecnica procede con la definizione</a:t>
            </a:r>
          </a:p>
        </p:txBody>
      </p:sp>
    </p:spTree>
    <p:extLst>
      <p:ext uri="{BB962C8B-B14F-4D97-AF65-F5344CB8AC3E}">
        <p14:creationId xmlns:p14="http://schemas.microsoft.com/office/powerpoint/2010/main" val="7745511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a:extLst>
              <a:ext uri="{FF2B5EF4-FFF2-40B4-BE49-F238E27FC236}">
                <a16:creationId xmlns="" xmlns:a16="http://schemas.microsoft.com/office/drawing/2014/main" id="{C88315A1-AD65-4807-9C7B-BF8960CFAEF6}"/>
              </a:ext>
            </a:extLst>
          </p:cNvPr>
          <p:cNvGraphicFramePr>
            <a:graphicFrameLocks noGrp="1"/>
          </p:cNvGraphicFramePr>
          <p:nvPr>
            <p:extLst>
              <p:ext uri="{D42A27DB-BD31-4B8C-83A1-F6EECF244321}">
                <p14:modId xmlns:p14="http://schemas.microsoft.com/office/powerpoint/2010/main" val="1734986597"/>
              </p:ext>
            </p:extLst>
          </p:nvPr>
        </p:nvGraphicFramePr>
        <p:xfrm>
          <a:off x="1529697" y="1008403"/>
          <a:ext cx="7768128" cy="5229898"/>
        </p:xfrm>
        <a:graphic>
          <a:graphicData uri="http://schemas.openxmlformats.org/drawingml/2006/table">
            <a:tbl>
              <a:tblPr firstRow="1" bandRow="1"/>
              <a:tblGrid>
                <a:gridCol w="3884064">
                  <a:extLst>
                    <a:ext uri="{9D8B030D-6E8A-4147-A177-3AD203B41FA5}">
                      <a16:colId xmlns="" xmlns:a16="http://schemas.microsoft.com/office/drawing/2014/main" val="134841560"/>
                    </a:ext>
                  </a:extLst>
                </a:gridCol>
                <a:gridCol w="3884064">
                  <a:extLst>
                    <a:ext uri="{9D8B030D-6E8A-4147-A177-3AD203B41FA5}">
                      <a16:colId xmlns="" xmlns:a16="http://schemas.microsoft.com/office/drawing/2014/main" val="243578253"/>
                    </a:ext>
                  </a:extLst>
                </a:gridCol>
              </a:tblGrid>
              <a:tr h="1032653">
                <a:tc gridSpan="2">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endParaRPr lang="it-IT" sz="3200" dirty="0"/>
                    </a:p>
                    <a:p>
                      <a:pPr algn="ctr"/>
                      <a:r>
                        <a:rPr lang="it-IT" sz="3200" dirty="0"/>
                        <a:t>DEFINIZIONI</a:t>
                      </a:r>
                      <a:endParaRPr lang="it-IT" sz="2800" dirty="0"/>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60000">
                        <a:alpha val="56000"/>
                      </a:srgbClr>
                    </a:solidFill>
                  </a:tcPr>
                </a:tc>
                <a:tc hMerge="1">
                  <a:txBody>
                    <a:bodyPr/>
                    <a:lstStyle/>
                    <a:p>
                      <a:endParaRPr lang="it-IT" dirty="0"/>
                    </a:p>
                  </a:txBody>
                  <a:tcPr>
                    <a:solidFill>
                      <a:srgbClr val="960000">
                        <a:alpha val="56000"/>
                      </a:srgbClr>
                    </a:solidFill>
                  </a:tcPr>
                </a:tc>
                <a:extLst>
                  <a:ext uri="{0D108BD9-81ED-4DB2-BD59-A6C34878D82A}">
                    <a16:rowId xmlns="" xmlns:a16="http://schemas.microsoft.com/office/drawing/2014/main" val="302561360"/>
                  </a:ext>
                </a:extLst>
              </a:tr>
              <a:tr h="86050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it-IT" sz="3200" b="1" dirty="0">
                          <a:solidFill>
                            <a:schemeClr val="bg1"/>
                          </a:solidFill>
                        </a:rPr>
                        <a:t>AROMATICO</a:t>
                      </a:r>
                    </a:p>
                  </a:txBody>
                  <a:tcPr marL="91427" marR="91427" marT="45674" marB="4567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FRAGRANTE</a:t>
                      </a:r>
                    </a:p>
                  </a:txBody>
                  <a:tcPr marL="91427" marR="91427" marT="45674" marB="45674">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extLst>
                  <a:ext uri="{0D108BD9-81ED-4DB2-BD59-A6C34878D82A}">
                    <a16:rowId xmlns="" xmlns:a16="http://schemas.microsoft.com/office/drawing/2014/main" val="3734972733"/>
                  </a:ext>
                </a:extLst>
              </a:tr>
              <a:tr h="7211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VINOSO</a:t>
                      </a: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ERBACEO</a:t>
                      </a: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extLst>
                  <a:ext uri="{0D108BD9-81ED-4DB2-BD59-A6C34878D82A}">
                    <a16:rowId xmlns="" xmlns:a16="http://schemas.microsoft.com/office/drawing/2014/main" val="2173737318"/>
                  </a:ext>
                </a:extLst>
              </a:tr>
              <a:tr h="86050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FLOREALE</a:t>
                      </a:r>
                      <a:endParaRPr lang="it-IT" sz="3200" b="1" kern="1200" baseline="0" dirty="0">
                        <a:solidFill>
                          <a:schemeClr val="bg1"/>
                        </a:solidFill>
                        <a:latin typeface="+mn-lt"/>
                        <a:ea typeface="+mn-ea"/>
                        <a:cs typeface="+mn-cs"/>
                      </a:endParaRP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SPEZIATO</a:t>
                      </a: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extLst>
                  <a:ext uri="{0D108BD9-81ED-4DB2-BD59-A6C34878D82A}">
                    <a16:rowId xmlns="" xmlns:a16="http://schemas.microsoft.com/office/drawing/2014/main" val="10786798"/>
                  </a:ext>
                </a:extLst>
              </a:tr>
              <a:tr h="86050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FRUTTATO</a:t>
                      </a:r>
                      <a:endParaRPr lang="it-IT" sz="3200" b="1" kern="1200" baseline="0" dirty="0">
                        <a:solidFill>
                          <a:schemeClr val="bg1"/>
                        </a:solidFill>
                        <a:latin typeface="+mn-lt"/>
                        <a:ea typeface="+mn-ea"/>
                        <a:cs typeface="+mn-cs"/>
                      </a:endParaRP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ETEREO</a:t>
                      </a: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extLst>
                  <a:ext uri="{0D108BD9-81ED-4DB2-BD59-A6C34878D82A}">
                    <a16:rowId xmlns="" xmlns:a16="http://schemas.microsoft.com/office/drawing/2014/main" val="3815077227"/>
                  </a:ext>
                </a:extLst>
              </a:tr>
              <a:tr h="86050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FRANCO</a:t>
                      </a: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algn="ctr" defTabSz="914400" rtl="0" eaLnBrk="1" latinLnBrk="0" hangingPunct="1"/>
                      <a:r>
                        <a:rPr lang="it-IT" sz="3200" b="1" kern="1200" dirty="0">
                          <a:solidFill>
                            <a:schemeClr val="bg1"/>
                          </a:solidFill>
                          <a:latin typeface="+mn-lt"/>
                          <a:ea typeface="+mn-ea"/>
                          <a:cs typeface="+mn-cs"/>
                        </a:rPr>
                        <a:t>AMPIO</a:t>
                      </a:r>
                    </a:p>
                  </a:txBody>
                  <a:tcPr marL="91427" marR="91427" marT="45674" marB="45674">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lumMod val="50000"/>
                        <a:alpha val="56000"/>
                      </a:srgbClr>
                    </a:solidFill>
                  </a:tcPr>
                </a:tc>
                <a:extLst>
                  <a:ext uri="{0D108BD9-81ED-4DB2-BD59-A6C34878D82A}">
                    <a16:rowId xmlns="" xmlns:a16="http://schemas.microsoft.com/office/drawing/2014/main" val="781127718"/>
                  </a:ext>
                </a:extLst>
              </a:tr>
            </a:tbl>
          </a:graphicData>
        </a:graphic>
      </p:graphicFrame>
    </p:spTree>
    <p:extLst>
      <p:ext uri="{BB962C8B-B14F-4D97-AF65-F5344CB8AC3E}">
        <p14:creationId xmlns:p14="http://schemas.microsoft.com/office/powerpoint/2010/main" val="24824625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endParaRPr lang="it-IT" altLang="it-IT" b="1" dirty="0">
              <a:solidFill>
                <a:srgbClr val="990033"/>
              </a:solidFill>
            </a:endParaRPr>
          </a:p>
          <a:p>
            <a:pPr marL="0" indent="0" algn="ctr">
              <a:buNone/>
            </a:pPr>
            <a:endParaRPr lang="it-IT" altLang="it-IT" b="1" dirty="0">
              <a:solidFill>
                <a:srgbClr val="990033"/>
              </a:solidFill>
            </a:endParaRPr>
          </a:p>
          <a:p>
            <a:pPr marL="0" indent="0" algn="ctr">
              <a:buNone/>
            </a:pPr>
            <a:endParaRPr lang="it-IT" altLang="it-IT" b="1" dirty="0">
              <a:solidFill>
                <a:srgbClr val="990033"/>
              </a:solidFill>
            </a:endParaRPr>
          </a:p>
          <a:p>
            <a:pPr marL="0" indent="0" algn="ctr">
              <a:buNone/>
            </a:pPr>
            <a:r>
              <a:rPr lang="it-IT" altLang="it-IT" sz="8800" b="1" dirty="0">
                <a:solidFill>
                  <a:srgbClr val="990033"/>
                </a:solidFill>
              </a:rPr>
              <a:t>GUSTO</a:t>
            </a:r>
          </a:p>
          <a:p>
            <a:pPr marL="0" indent="0">
              <a:buNone/>
            </a:pPr>
            <a:endParaRPr lang="it-IT" dirty="0"/>
          </a:p>
        </p:txBody>
      </p:sp>
    </p:spTree>
    <p:extLst>
      <p:ext uri="{BB962C8B-B14F-4D97-AF65-F5344CB8AC3E}">
        <p14:creationId xmlns:p14="http://schemas.microsoft.com/office/powerpoint/2010/main" val="2647432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altLang="it-IT" b="1" dirty="0">
                <a:solidFill>
                  <a:srgbClr val="990033"/>
                </a:solidFill>
              </a:rPr>
              <a:t>GUSTO</a:t>
            </a:r>
          </a:p>
          <a:p>
            <a:pPr eaLnBrk="1" hangingPunct="1">
              <a:spcBef>
                <a:spcPct val="0"/>
              </a:spcBef>
              <a:buFontTx/>
              <a:buNone/>
            </a:pPr>
            <a:r>
              <a:rPr lang="it-IT" altLang="it-IT" sz="2800" dirty="0"/>
              <a:t>L</a:t>
            </a:r>
            <a:r>
              <a:rPr lang="ja-JP" altLang="it-IT" sz="2800" dirty="0"/>
              <a:t>’</a:t>
            </a:r>
            <a:r>
              <a:rPr lang="it-IT" altLang="ja-JP" sz="2800" dirty="0"/>
              <a:t>esame </a:t>
            </a:r>
            <a:r>
              <a:rPr lang="it-IT" altLang="ja-JP" sz="2800" dirty="0">
                <a:solidFill>
                  <a:srgbClr val="960000"/>
                </a:solidFill>
              </a:rPr>
              <a:t>Gustativo</a:t>
            </a:r>
            <a:r>
              <a:rPr lang="it-IT" altLang="ja-JP" sz="2800" dirty="0"/>
              <a:t> dovrebbe essere effettuato secondo la seguente procedura:</a:t>
            </a:r>
          </a:p>
          <a:p>
            <a:pPr eaLnBrk="1" hangingPunct="1">
              <a:spcBef>
                <a:spcPct val="0"/>
              </a:spcBef>
              <a:buFontTx/>
              <a:buNone/>
            </a:pPr>
            <a:endParaRPr lang="it-IT" altLang="it-IT" sz="2800" dirty="0"/>
          </a:p>
          <a:p>
            <a:pPr eaLnBrk="1" hangingPunct="1">
              <a:spcBef>
                <a:spcPct val="0"/>
              </a:spcBef>
              <a:buFontTx/>
              <a:buAutoNum type="arabicPeriod"/>
            </a:pPr>
            <a:r>
              <a:rPr lang="it-IT" altLang="it-IT" sz="2800" dirty="0"/>
              <a:t>Bere un primo sorso di vino e trattenerlo per qualche secondo in bocca assicurandosi di bagnare con il liquido tutta la bocca e la lingua</a:t>
            </a:r>
          </a:p>
          <a:p>
            <a:pPr eaLnBrk="1" hangingPunct="1">
              <a:spcBef>
                <a:spcPct val="0"/>
              </a:spcBef>
              <a:buFontTx/>
              <a:buAutoNum type="arabicPeriod"/>
            </a:pPr>
            <a:r>
              <a:rPr lang="it-IT" altLang="it-IT" sz="2800" dirty="0"/>
              <a:t>Deglutire con calma e inspirare per alimentare la PAI (Persistenza Aromatica Intensa)</a:t>
            </a:r>
          </a:p>
          <a:p>
            <a:pPr eaLnBrk="1" hangingPunct="1">
              <a:spcBef>
                <a:spcPct val="0"/>
              </a:spcBef>
              <a:buFontTx/>
              <a:buAutoNum type="arabicPeriod"/>
            </a:pPr>
            <a:r>
              <a:rPr lang="it-IT" altLang="it-IT" sz="2800" dirty="0"/>
              <a:t>Riassaggiare un secondo sorso più abbondante assicurandosi di bagnare tutte le pareti interne e la lingua concentrandosi sulla percezione dei sentori dal momento dell’</a:t>
            </a:r>
            <a:r>
              <a:rPr lang="it-IT" altLang="ja-JP" sz="2800" dirty="0"/>
              <a:t>entrata in bocca alla retro-proposizione successiva alla deglutizione</a:t>
            </a:r>
          </a:p>
          <a:p>
            <a:pPr marL="0" indent="0">
              <a:buNone/>
            </a:pPr>
            <a:endParaRPr lang="it-IT" dirty="0"/>
          </a:p>
        </p:txBody>
      </p:sp>
    </p:spTree>
    <p:extLst>
      <p:ext uri="{BB962C8B-B14F-4D97-AF65-F5344CB8AC3E}">
        <p14:creationId xmlns:p14="http://schemas.microsoft.com/office/powerpoint/2010/main" val="40251759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GUSTO</a:t>
            </a:r>
          </a:p>
          <a:p>
            <a:pPr marL="0" indent="0" eaLnBrk="1" hangingPunct="1">
              <a:spcBef>
                <a:spcPct val="0"/>
              </a:spcBef>
              <a:buNone/>
            </a:pPr>
            <a:r>
              <a:rPr lang="it-IT" altLang="it-IT" sz="2800" dirty="0"/>
              <a:t>4. Effettuare altri assaggi per assicurarsi di aver ben percepito tutte le fasi della degustazione Gustativa, se necessario</a:t>
            </a:r>
          </a:p>
          <a:p>
            <a:pPr eaLnBrk="1" hangingPunct="1">
              <a:spcBef>
                <a:spcPct val="0"/>
              </a:spcBef>
              <a:buFontTx/>
              <a:buNone/>
            </a:pPr>
            <a:endParaRPr lang="it-IT" altLang="it-IT" sz="2800" dirty="0"/>
          </a:p>
          <a:p>
            <a:pPr eaLnBrk="1" hangingPunct="1">
              <a:spcBef>
                <a:spcPct val="0"/>
              </a:spcBef>
              <a:buFontTx/>
              <a:buNone/>
            </a:pPr>
            <a:r>
              <a:rPr lang="it-IT" altLang="it-IT" sz="2000" i="1" dirty="0"/>
              <a:t>Si consiglia di avere a portata di mano un note per scrivere una prima volta  le sensazioni che si percepiscono di getto senza influenze per poi ripercorrere la degustazione con maggiore attenzione sulle fasi o gli aromi incerti</a:t>
            </a:r>
          </a:p>
          <a:p>
            <a:pPr marL="0" indent="0">
              <a:buNone/>
            </a:pPr>
            <a:endParaRPr lang="it-IT" dirty="0"/>
          </a:p>
        </p:txBody>
      </p:sp>
    </p:spTree>
    <p:extLst>
      <p:ext uri="{BB962C8B-B14F-4D97-AF65-F5344CB8AC3E}">
        <p14:creationId xmlns:p14="http://schemas.microsoft.com/office/powerpoint/2010/main" val="3697554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eaLnBrk="1" hangingPunct="1">
              <a:spcBef>
                <a:spcPct val="0"/>
              </a:spcBef>
              <a:buFontTx/>
              <a:buAutoNum type="arabicPeriod"/>
            </a:pPr>
            <a:endParaRPr lang="it-IT" altLang="ja-JP" sz="2800" dirty="0"/>
          </a:p>
          <a:p>
            <a:endParaRPr lang="it-IT" dirty="0"/>
          </a:p>
        </p:txBody>
      </p:sp>
      <p:pic>
        <p:nvPicPr>
          <p:cNvPr id="9" name="Picture 2" descr="http://www.basilicatawiki.it/images/6/6e/La_Degustazione.jpg">
            <a:extLst>
              <a:ext uri="{FF2B5EF4-FFF2-40B4-BE49-F238E27FC236}">
                <a16:creationId xmlns="" xmlns:a16="http://schemas.microsoft.com/office/drawing/2014/main" id="{CB6FC70E-FF17-4050-9398-A880A81D6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634" y="1757363"/>
            <a:ext cx="8535928" cy="415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4181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GUSTO</a:t>
            </a:r>
          </a:p>
          <a:p>
            <a:pPr marL="0" indent="0" algn="ctr">
              <a:buNone/>
            </a:pPr>
            <a:r>
              <a:rPr lang="it-IT" dirty="0">
                <a:solidFill>
                  <a:srgbClr val="990033"/>
                </a:solidFill>
              </a:rPr>
              <a:t>Lingua</a:t>
            </a:r>
          </a:p>
          <a:p>
            <a:pPr>
              <a:spcBef>
                <a:spcPct val="0"/>
              </a:spcBef>
              <a:buNone/>
            </a:pPr>
            <a:r>
              <a:rPr lang="it-IT" altLang="it-IT" dirty="0"/>
              <a:t>L</a:t>
            </a:r>
            <a:r>
              <a:rPr lang="ja-JP" altLang="it-IT" dirty="0"/>
              <a:t>’</a:t>
            </a:r>
            <a:r>
              <a:rPr lang="it-IT" altLang="ja-JP" dirty="0"/>
              <a:t>esame </a:t>
            </a:r>
            <a:r>
              <a:rPr lang="it-IT" altLang="ja-JP" dirty="0">
                <a:solidFill>
                  <a:srgbClr val="960000"/>
                </a:solidFill>
              </a:rPr>
              <a:t>Gustativo</a:t>
            </a:r>
            <a:r>
              <a:rPr lang="it-IT" altLang="ja-JP" dirty="0"/>
              <a:t> è reso possibile dalla conformazione della lingua ed in particolare dalle papille gustative che svolgono funzioni uniche e selettive.</a:t>
            </a:r>
          </a:p>
          <a:p>
            <a:pPr>
              <a:spcBef>
                <a:spcPct val="0"/>
              </a:spcBef>
              <a:buNone/>
            </a:pPr>
            <a:r>
              <a:rPr lang="it-IT" altLang="it-IT" dirty="0"/>
              <a:t>Papille Fungiformi – individuano il </a:t>
            </a:r>
            <a:r>
              <a:rPr lang="it-IT" altLang="it-IT" b="1" dirty="0">
                <a:solidFill>
                  <a:srgbClr val="00B050"/>
                </a:solidFill>
              </a:rPr>
              <a:t>dolce</a:t>
            </a:r>
            <a:r>
              <a:rPr lang="it-IT" altLang="it-IT" dirty="0"/>
              <a:t>, </a:t>
            </a:r>
            <a:r>
              <a:rPr lang="it-IT" altLang="it-IT" b="1" dirty="0">
                <a:solidFill>
                  <a:srgbClr val="FF9999"/>
                </a:solidFill>
              </a:rPr>
              <a:t>l</a:t>
            </a:r>
            <a:r>
              <a:rPr lang="ja-JP" altLang="it-IT" b="1" dirty="0">
                <a:solidFill>
                  <a:srgbClr val="FF9999"/>
                </a:solidFill>
              </a:rPr>
              <a:t>’</a:t>
            </a:r>
            <a:r>
              <a:rPr lang="it-IT" altLang="ja-JP" b="1" dirty="0">
                <a:solidFill>
                  <a:srgbClr val="FF9999"/>
                </a:solidFill>
              </a:rPr>
              <a:t>acido</a:t>
            </a:r>
            <a:r>
              <a:rPr lang="it-IT" altLang="ja-JP" dirty="0"/>
              <a:t> ed il </a:t>
            </a:r>
            <a:r>
              <a:rPr lang="it-IT" altLang="ja-JP" b="1" dirty="0">
                <a:solidFill>
                  <a:srgbClr val="92D050"/>
                </a:solidFill>
              </a:rPr>
              <a:t>salato </a:t>
            </a:r>
            <a:endParaRPr lang="it-IT" altLang="ja-JP" dirty="0"/>
          </a:p>
          <a:p>
            <a:pPr>
              <a:spcBef>
                <a:spcPct val="0"/>
              </a:spcBef>
              <a:buNone/>
            </a:pPr>
            <a:r>
              <a:rPr lang="it-IT" altLang="it-IT" dirty="0"/>
              <a:t>Papille Caliciformi – individuano l</a:t>
            </a:r>
            <a:r>
              <a:rPr lang="ja-JP" altLang="it-IT" dirty="0"/>
              <a:t>’</a:t>
            </a:r>
            <a:r>
              <a:rPr lang="it-IT" altLang="ja-JP" dirty="0">
                <a:solidFill>
                  <a:srgbClr val="FF33CC"/>
                </a:solidFill>
              </a:rPr>
              <a:t>amaro</a:t>
            </a:r>
          </a:p>
          <a:p>
            <a:pPr>
              <a:spcBef>
                <a:spcPct val="0"/>
              </a:spcBef>
              <a:buNone/>
            </a:pPr>
            <a:r>
              <a:rPr lang="it-IT" altLang="it-IT" dirty="0"/>
              <a:t>Papille Filiformi – funzione </a:t>
            </a:r>
            <a:r>
              <a:rPr lang="it-IT" altLang="it-IT" b="1" dirty="0">
                <a:solidFill>
                  <a:srgbClr val="FF6600"/>
                </a:solidFill>
              </a:rPr>
              <a:t>tattile</a:t>
            </a:r>
          </a:p>
          <a:p>
            <a:pPr marL="0" indent="0" algn="ctr">
              <a:buNone/>
            </a:pPr>
            <a:endParaRPr lang="it-IT" dirty="0"/>
          </a:p>
        </p:txBody>
      </p:sp>
    </p:spTree>
    <p:extLst>
      <p:ext uri="{BB962C8B-B14F-4D97-AF65-F5344CB8AC3E}">
        <p14:creationId xmlns:p14="http://schemas.microsoft.com/office/powerpoint/2010/main" val="42254070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9603F9F4-7755-4008-92BE-DDBBE13CF97B}"/>
              </a:ext>
            </a:extLst>
          </p:cNvPr>
          <p:cNvPicPr>
            <a:picLocks noGrp="1" noChangeAspect="1"/>
          </p:cNvPicPr>
          <p:nvPr>
            <p:ph idx="1"/>
          </p:nvPr>
        </p:nvPicPr>
        <p:blipFill>
          <a:blip r:embed="rId4"/>
          <a:stretch>
            <a:fillRect/>
          </a:stretch>
        </p:blipFill>
        <p:spPr>
          <a:xfrm>
            <a:off x="838200" y="2153200"/>
            <a:ext cx="10515600" cy="3696188"/>
          </a:xfrm>
          <a:prstGeom prst="rect">
            <a:avLst/>
          </a:prstGeom>
        </p:spPr>
      </p:pic>
    </p:spTree>
    <p:extLst>
      <p:ext uri="{BB962C8B-B14F-4D97-AF65-F5344CB8AC3E}">
        <p14:creationId xmlns:p14="http://schemas.microsoft.com/office/powerpoint/2010/main" val="128559679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spcBef>
                <a:spcPct val="0"/>
              </a:spcBef>
              <a:buNone/>
            </a:pPr>
            <a:r>
              <a:rPr lang="it-IT" altLang="it-IT" dirty="0"/>
              <a:t>L’esame gustativo fornisce informazioni preziose che confermano le precedenti percezioni</a:t>
            </a:r>
          </a:p>
          <a:p>
            <a:pPr algn="ctr">
              <a:spcBef>
                <a:spcPct val="0"/>
              </a:spcBef>
              <a:buClr>
                <a:srgbClr val="960000"/>
              </a:buClr>
              <a:buNone/>
            </a:pPr>
            <a:r>
              <a:rPr lang="it-IT" altLang="it-IT" dirty="0"/>
              <a:t>I parametri dell’</a:t>
            </a:r>
            <a:r>
              <a:rPr lang="it-IT" altLang="ja-JP" dirty="0"/>
              <a:t>esame sono </a:t>
            </a:r>
            <a:endParaRPr lang="it-IT" altLang="it-IT" dirty="0"/>
          </a:p>
          <a:p>
            <a:endParaRPr lang="it-IT" dirty="0"/>
          </a:p>
        </p:txBody>
      </p:sp>
      <p:sp>
        <p:nvSpPr>
          <p:cNvPr id="6" name="Rettangolo arrotondato 4">
            <a:extLst>
              <a:ext uri="{FF2B5EF4-FFF2-40B4-BE49-F238E27FC236}">
                <a16:creationId xmlns="" xmlns:a16="http://schemas.microsoft.com/office/drawing/2014/main" id="{00A61906-28CF-4E9F-97B9-28D8D728E2BC}"/>
              </a:ext>
            </a:extLst>
          </p:cNvPr>
          <p:cNvSpPr/>
          <p:nvPr/>
        </p:nvSpPr>
        <p:spPr bwMode="auto">
          <a:xfrm>
            <a:off x="3927475" y="3138198"/>
            <a:ext cx="4337050" cy="581603"/>
          </a:xfrm>
          <a:prstGeom prst="roundRect">
            <a:avLst/>
          </a:prstGeom>
          <a:solidFill>
            <a:srgbClr val="FFC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normAutofit/>
          </a:bodyPr>
          <a:lstStyle/>
          <a:p>
            <a:pPr algn="ctr" eaLnBrk="1" hangingPunct="1">
              <a:defRPr/>
            </a:pPr>
            <a:r>
              <a:rPr lang="it-IT" sz="2800" dirty="0">
                <a:solidFill>
                  <a:schemeClr val="bg1"/>
                </a:solidFill>
                <a:latin typeface="Arial" charset="0"/>
              </a:rPr>
              <a:t>DOLCEZZA</a:t>
            </a:r>
          </a:p>
        </p:txBody>
      </p:sp>
      <p:sp>
        <p:nvSpPr>
          <p:cNvPr id="8" name="Rettangolo arrotondato 5">
            <a:extLst>
              <a:ext uri="{FF2B5EF4-FFF2-40B4-BE49-F238E27FC236}">
                <a16:creationId xmlns="" xmlns:a16="http://schemas.microsoft.com/office/drawing/2014/main" id="{DCC06E26-B52E-42FD-A3F3-3BD11AFACDEC}"/>
              </a:ext>
            </a:extLst>
          </p:cNvPr>
          <p:cNvSpPr>
            <a:spLocks noChangeArrowheads="1"/>
          </p:cNvSpPr>
          <p:nvPr/>
        </p:nvSpPr>
        <p:spPr bwMode="auto">
          <a:xfrm>
            <a:off x="3927475" y="4001294"/>
            <a:ext cx="4337050" cy="638175"/>
          </a:xfrm>
          <a:prstGeom prst="roundRect">
            <a:avLst>
              <a:gd name="adj" fmla="val 16667"/>
            </a:avLst>
          </a:pr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2800" dirty="0">
                <a:solidFill>
                  <a:schemeClr val="bg1"/>
                </a:solidFill>
              </a:rPr>
              <a:t>ACIDITA</a:t>
            </a:r>
            <a:r>
              <a:rPr lang="ja-JP" altLang="it-IT" sz="2800" dirty="0">
                <a:solidFill>
                  <a:schemeClr val="bg1"/>
                </a:solidFill>
              </a:rPr>
              <a:t>’</a:t>
            </a:r>
            <a:endParaRPr lang="it-IT" altLang="it-IT" sz="2800" dirty="0">
              <a:solidFill>
                <a:schemeClr val="bg1"/>
              </a:solidFill>
            </a:endParaRPr>
          </a:p>
        </p:txBody>
      </p:sp>
      <p:sp>
        <p:nvSpPr>
          <p:cNvPr id="10" name="Rettangolo arrotondato 6">
            <a:extLst>
              <a:ext uri="{FF2B5EF4-FFF2-40B4-BE49-F238E27FC236}">
                <a16:creationId xmlns="" xmlns:a16="http://schemas.microsoft.com/office/drawing/2014/main" id="{13D35788-D570-4002-9252-3F955BB433C8}"/>
              </a:ext>
            </a:extLst>
          </p:cNvPr>
          <p:cNvSpPr/>
          <p:nvPr/>
        </p:nvSpPr>
        <p:spPr bwMode="auto">
          <a:xfrm>
            <a:off x="3927475" y="5631163"/>
            <a:ext cx="4337050" cy="639762"/>
          </a:xfrm>
          <a:prstGeom prst="roundRect">
            <a:avLst/>
          </a:prstGeom>
          <a:solidFill>
            <a:schemeClr val="accent1">
              <a:lumMod val="90000"/>
            </a:schemeClr>
          </a:solidFill>
          <a:ln w="9525" cap="flat" cmpd="sng" algn="ctr">
            <a:noFill/>
            <a:prstDash val="solid"/>
            <a:round/>
            <a:headEnd type="none" w="med" len="med"/>
            <a:tailEnd type="none" w="med" len="med"/>
          </a:ln>
          <a:effectLst/>
        </p:spPr>
        <p:txBody>
          <a:bodyPr wrap="none" anchor="ctr">
            <a:normAutofit/>
          </a:bodyPr>
          <a:lstStyle>
            <a:lvl1pPr eaLnBrk="0" hangingPunct="0">
              <a:defRPr sz="1200">
                <a:solidFill>
                  <a:schemeClr val="tx1"/>
                </a:solidFill>
                <a:latin typeface="Arial" panose="020B0604020202020204" pitchFamily="34" charset="0"/>
                <a:ea typeface="MS PGothic" panose="020B0600070205080204" pitchFamily="34" charset="-128"/>
              </a:defRPr>
            </a:lvl1pPr>
            <a:lvl2pPr marL="742950" indent="-285750" eaLnBrk="0" hangingPunct="0">
              <a:defRPr sz="1200">
                <a:solidFill>
                  <a:schemeClr val="tx1"/>
                </a:solidFill>
                <a:latin typeface="Arial" panose="020B0604020202020204" pitchFamily="34" charset="0"/>
                <a:ea typeface="MS PGothic" panose="020B0600070205080204" pitchFamily="34" charset="-128"/>
              </a:defRPr>
            </a:lvl2pPr>
            <a:lvl3pPr marL="1143000" indent="-228600" eaLnBrk="0" hangingPunct="0">
              <a:defRPr sz="1200">
                <a:solidFill>
                  <a:schemeClr val="tx1"/>
                </a:solidFill>
                <a:latin typeface="Arial" panose="020B0604020202020204" pitchFamily="34" charset="0"/>
                <a:ea typeface="MS PGothic" panose="020B0600070205080204" pitchFamily="34" charset="-128"/>
              </a:defRPr>
            </a:lvl3pPr>
            <a:lvl4pPr marL="1600200" indent="-228600" eaLnBrk="0" hangingPunct="0">
              <a:defRPr sz="1200">
                <a:solidFill>
                  <a:schemeClr val="tx1"/>
                </a:solidFill>
                <a:latin typeface="Arial" panose="020B0604020202020204" pitchFamily="34" charset="0"/>
                <a:ea typeface="MS PGothic" panose="020B0600070205080204" pitchFamily="34" charset="-128"/>
              </a:defRPr>
            </a:lvl4pPr>
            <a:lvl5pPr marL="2057400" indent="-228600" eaLnBrk="0" hangingPunc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it-IT" altLang="it-IT" sz="2800" dirty="0">
                <a:solidFill>
                  <a:schemeClr val="bg1"/>
                </a:solidFill>
              </a:rPr>
              <a:t>SAPIDITA</a:t>
            </a:r>
            <a:r>
              <a:rPr lang="ja-JP" altLang="it-IT" sz="2800" dirty="0">
                <a:solidFill>
                  <a:schemeClr val="bg1"/>
                </a:solidFill>
              </a:rPr>
              <a:t>’</a:t>
            </a:r>
            <a:endParaRPr lang="it-IT" altLang="it-IT" sz="2800" dirty="0">
              <a:solidFill>
                <a:schemeClr val="bg1"/>
              </a:solidFill>
            </a:endParaRPr>
          </a:p>
        </p:txBody>
      </p:sp>
      <p:sp>
        <p:nvSpPr>
          <p:cNvPr id="13" name="Rettangolo arrotondato 7">
            <a:extLst>
              <a:ext uri="{FF2B5EF4-FFF2-40B4-BE49-F238E27FC236}">
                <a16:creationId xmlns="" xmlns:a16="http://schemas.microsoft.com/office/drawing/2014/main" id="{9E1D87F6-24CD-482C-93E9-F98017639F54}"/>
              </a:ext>
            </a:extLst>
          </p:cNvPr>
          <p:cNvSpPr>
            <a:spLocks noChangeArrowheads="1"/>
          </p:cNvSpPr>
          <p:nvPr/>
        </p:nvSpPr>
        <p:spPr bwMode="auto">
          <a:xfrm>
            <a:off x="3927475" y="4770426"/>
            <a:ext cx="4337050" cy="639762"/>
          </a:xfrm>
          <a:prstGeom prst="roundRect">
            <a:avLst>
              <a:gd name="adj" fmla="val 16667"/>
            </a:avLst>
          </a:pr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2800" dirty="0">
                <a:solidFill>
                  <a:schemeClr val="bg1"/>
                </a:solidFill>
              </a:rPr>
              <a:t>AMAREZZA</a:t>
            </a:r>
          </a:p>
        </p:txBody>
      </p:sp>
    </p:spTree>
    <p:extLst>
      <p:ext uri="{BB962C8B-B14F-4D97-AF65-F5344CB8AC3E}">
        <p14:creationId xmlns:p14="http://schemas.microsoft.com/office/powerpoint/2010/main" val="15182384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20000"/>
          </a:bodyPr>
          <a:lstStyle/>
          <a:p>
            <a:pPr marL="0" indent="0" algn="ctr">
              <a:buNone/>
            </a:pPr>
            <a:r>
              <a:rPr lang="it-IT" sz="2600" b="1" dirty="0">
                <a:solidFill>
                  <a:srgbClr val="990033"/>
                </a:solidFill>
              </a:rPr>
              <a:t>GUSTO</a:t>
            </a:r>
          </a:p>
          <a:p>
            <a:pPr marL="0" indent="0" algn="ctr">
              <a:buNone/>
            </a:pPr>
            <a:r>
              <a:rPr lang="it-IT" dirty="0">
                <a:solidFill>
                  <a:srgbClr val="990033"/>
                </a:solidFill>
              </a:rPr>
              <a:t>Sensazioni saporifere</a:t>
            </a:r>
          </a:p>
          <a:p>
            <a:pPr>
              <a:spcBef>
                <a:spcPct val="0"/>
              </a:spcBef>
              <a:buNone/>
            </a:pPr>
            <a:r>
              <a:rPr lang="it-IT" altLang="it-IT" sz="2400" dirty="0">
                <a:solidFill>
                  <a:srgbClr val="990033"/>
                </a:solidFill>
              </a:rPr>
              <a:t>Dolcezza (morbidezza)</a:t>
            </a:r>
          </a:p>
          <a:p>
            <a:pPr>
              <a:spcBef>
                <a:spcPct val="0"/>
              </a:spcBef>
              <a:buNone/>
            </a:pPr>
            <a:r>
              <a:rPr lang="it-IT" altLang="it-IT" dirty="0" err="1"/>
              <a:t>Macrosensazione</a:t>
            </a:r>
            <a:r>
              <a:rPr lang="it-IT" altLang="it-IT" dirty="0"/>
              <a:t> determinata dagli zuccheri naturali. </a:t>
            </a:r>
          </a:p>
          <a:p>
            <a:pPr>
              <a:spcBef>
                <a:spcPct val="0"/>
              </a:spcBef>
              <a:buNone/>
            </a:pPr>
            <a:r>
              <a:rPr lang="it-IT" altLang="it-IT" dirty="0"/>
              <a:t>Sensazione piacevole e vellutata di rotondità (saccarosio) si avverte sulla punta della lingua e parzialmente sulle mucose della bocca. Il termine dolcezza è proprio di vini con residui zuccherini superiori  a 5 g/lt altrimenti si utilizza il termine Morbidezza</a:t>
            </a:r>
          </a:p>
          <a:p>
            <a:pPr eaLnBrk="1" hangingPunct="1">
              <a:spcBef>
                <a:spcPct val="0"/>
              </a:spcBef>
              <a:buFontTx/>
              <a:buNone/>
            </a:pPr>
            <a:r>
              <a:rPr lang="it-IT" altLang="it-IT" sz="2400" dirty="0" err="1">
                <a:solidFill>
                  <a:srgbClr val="990033"/>
                </a:solidFill>
              </a:rPr>
              <a:t>Acidita</a:t>
            </a:r>
            <a:r>
              <a:rPr lang="ja-JP" altLang="it-IT" sz="2400" dirty="0">
                <a:solidFill>
                  <a:srgbClr val="990033"/>
                </a:solidFill>
              </a:rPr>
              <a:t>’</a:t>
            </a:r>
            <a:r>
              <a:rPr lang="it-IT" altLang="ja-JP" sz="2400" dirty="0">
                <a:solidFill>
                  <a:srgbClr val="990033"/>
                </a:solidFill>
              </a:rPr>
              <a:t> (freschezza</a:t>
            </a:r>
            <a:r>
              <a:rPr lang="it-IT" altLang="ja-JP" sz="2400" dirty="0">
                <a:solidFill>
                  <a:srgbClr val="FF0000"/>
                </a:solidFill>
              </a:rPr>
              <a:t>)</a:t>
            </a:r>
            <a:endParaRPr lang="it-IT" altLang="it-IT" sz="2400" dirty="0"/>
          </a:p>
          <a:p>
            <a:pPr eaLnBrk="1" hangingPunct="1">
              <a:spcBef>
                <a:spcPct val="0"/>
              </a:spcBef>
              <a:buFontTx/>
              <a:buNone/>
            </a:pPr>
            <a:r>
              <a:rPr lang="it-IT" altLang="it-IT" sz="2800" dirty="0" err="1"/>
              <a:t>Macrosensazione</a:t>
            </a:r>
            <a:r>
              <a:rPr lang="it-IT" altLang="it-IT" sz="2800" dirty="0"/>
              <a:t> determinata dagli acidi presenti nel vino.</a:t>
            </a:r>
          </a:p>
          <a:p>
            <a:pPr eaLnBrk="1" hangingPunct="1">
              <a:spcBef>
                <a:spcPct val="0"/>
              </a:spcBef>
              <a:buFontTx/>
              <a:buNone/>
            </a:pPr>
            <a:r>
              <a:rPr lang="it-IT" altLang="it-IT" sz="2800" dirty="0"/>
              <a:t>Sensazione di durezza poco piacevole avvertibile soprattutto nelle zone anteriori/laterali e superiori della lingua. Caratteristica </a:t>
            </a:r>
            <a:r>
              <a:rPr lang="it-IT" altLang="it-IT" sz="2800" dirty="0" err="1"/>
              <a:t>dell</a:t>
            </a:r>
            <a:r>
              <a:rPr lang="ja-JP" altLang="it-IT" sz="2800" dirty="0"/>
              <a:t>’</a:t>
            </a:r>
            <a:r>
              <a:rPr lang="it-IT" altLang="ja-JP" sz="2800" dirty="0"/>
              <a:t>acidità è la produzione di saliva unita ad una leggera contrizione gengivale</a:t>
            </a:r>
          </a:p>
          <a:p>
            <a:pPr eaLnBrk="1" hangingPunct="1">
              <a:spcBef>
                <a:spcPct val="0"/>
              </a:spcBef>
              <a:buFontTx/>
              <a:buNone/>
            </a:pPr>
            <a:endParaRPr lang="it-IT" altLang="it-IT" sz="2800" dirty="0"/>
          </a:p>
          <a:p>
            <a:pPr>
              <a:spcBef>
                <a:spcPct val="0"/>
              </a:spcBef>
              <a:buNone/>
            </a:pPr>
            <a:endParaRPr lang="it-IT" altLang="it-IT" dirty="0"/>
          </a:p>
          <a:p>
            <a:pPr marL="0" indent="0">
              <a:buNone/>
            </a:pPr>
            <a:endParaRPr lang="it-IT" dirty="0"/>
          </a:p>
        </p:txBody>
      </p:sp>
    </p:spTree>
    <p:extLst>
      <p:ext uri="{BB962C8B-B14F-4D97-AF65-F5344CB8AC3E}">
        <p14:creationId xmlns:p14="http://schemas.microsoft.com/office/powerpoint/2010/main" val="3599529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01D39CF6-EA2E-4BB3-9B8E-FAFB170BDAA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32496" y="1825625"/>
            <a:ext cx="6527007" cy="4351338"/>
          </a:xfrm>
          <a:ln w="28575">
            <a:solidFill>
              <a:schemeClr val="tx1"/>
            </a:solidFill>
          </a:ln>
        </p:spPr>
      </p:pic>
    </p:spTree>
    <p:extLst>
      <p:ext uri="{BB962C8B-B14F-4D97-AF65-F5344CB8AC3E}">
        <p14:creationId xmlns:p14="http://schemas.microsoft.com/office/powerpoint/2010/main" val="33793157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algn="ctr">
              <a:spcBef>
                <a:spcPct val="0"/>
              </a:spcBef>
              <a:buNone/>
            </a:pPr>
            <a:r>
              <a:rPr lang="it-IT" altLang="it-IT" sz="2400" b="1" dirty="0">
                <a:solidFill>
                  <a:srgbClr val="990033"/>
                </a:solidFill>
              </a:rPr>
              <a:t>GUSTO</a:t>
            </a:r>
          </a:p>
          <a:p>
            <a:pPr algn="ctr">
              <a:spcBef>
                <a:spcPct val="0"/>
              </a:spcBef>
              <a:buNone/>
            </a:pPr>
            <a:r>
              <a:rPr lang="it-IT" altLang="it-IT" sz="2400" dirty="0">
                <a:solidFill>
                  <a:srgbClr val="990033"/>
                </a:solidFill>
              </a:rPr>
              <a:t>Sensazioni saporifere</a:t>
            </a:r>
          </a:p>
          <a:p>
            <a:pPr>
              <a:spcBef>
                <a:spcPct val="0"/>
              </a:spcBef>
              <a:buNone/>
            </a:pPr>
            <a:r>
              <a:rPr lang="it-IT" altLang="it-IT" sz="2400" dirty="0">
                <a:solidFill>
                  <a:srgbClr val="990033"/>
                </a:solidFill>
              </a:rPr>
              <a:t>Sapidità</a:t>
            </a:r>
            <a:r>
              <a:rPr lang="ja-JP" altLang="it-IT" sz="2400" dirty="0">
                <a:solidFill>
                  <a:srgbClr val="990033"/>
                </a:solidFill>
              </a:rPr>
              <a:t>’</a:t>
            </a:r>
            <a:endParaRPr lang="it-IT" altLang="it-IT" sz="2400" dirty="0">
              <a:solidFill>
                <a:srgbClr val="990033"/>
              </a:solidFill>
            </a:endParaRPr>
          </a:p>
          <a:p>
            <a:pPr>
              <a:spcBef>
                <a:spcPct val="0"/>
              </a:spcBef>
              <a:buNone/>
            </a:pPr>
            <a:r>
              <a:rPr lang="it-IT" altLang="it-IT" dirty="0" err="1"/>
              <a:t>Microsensazione</a:t>
            </a:r>
            <a:r>
              <a:rPr lang="it-IT" altLang="it-IT" dirty="0"/>
              <a:t> determinata dai Sali (molteplici, cloruri, solfati, nitrati, ioduri , </a:t>
            </a:r>
            <a:r>
              <a:rPr lang="it-IT" altLang="it-IT" dirty="0" err="1"/>
              <a:t>etc</a:t>
            </a:r>
            <a:r>
              <a:rPr lang="it-IT" altLang="it-IT" dirty="0"/>
              <a:t>) presenti nel liquido.</a:t>
            </a:r>
          </a:p>
          <a:p>
            <a:pPr>
              <a:spcBef>
                <a:spcPct val="0"/>
              </a:spcBef>
              <a:buNone/>
            </a:pPr>
            <a:r>
              <a:rPr lang="it-IT" altLang="it-IT" dirty="0"/>
              <a:t>Sensazione di salinità avvertibile nelle porzioni laterali superiori /posteriori e sulle labbra</a:t>
            </a:r>
          </a:p>
          <a:p>
            <a:pPr>
              <a:spcBef>
                <a:spcPct val="0"/>
              </a:spcBef>
              <a:buNone/>
            </a:pPr>
            <a:endParaRPr lang="it-IT" altLang="it-IT" sz="2400" dirty="0"/>
          </a:p>
          <a:p>
            <a:pPr>
              <a:spcBef>
                <a:spcPct val="0"/>
              </a:spcBef>
              <a:buNone/>
            </a:pPr>
            <a:r>
              <a:rPr lang="it-IT" altLang="it-IT" sz="2400" dirty="0">
                <a:solidFill>
                  <a:srgbClr val="990033"/>
                </a:solidFill>
              </a:rPr>
              <a:t>Amarezza</a:t>
            </a:r>
          </a:p>
          <a:p>
            <a:pPr>
              <a:spcBef>
                <a:spcPct val="0"/>
              </a:spcBef>
              <a:buNone/>
            </a:pPr>
            <a:r>
              <a:rPr lang="it-IT" altLang="it-IT" dirty="0"/>
              <a:t>Micro sensazione determinate dalle sostanze </a:t>
            </a:r>
            <a:r>
              <a:rPr lang="it-IT" altLang="it-IT" dirty="0" err="1"/>
              <a:t>polifenoliche</a:t>
            </a:r>
            <a:r>
              <a:rPr lang="it-IT" altLang="it-IT" dirty="0"/>
              <a:t> e dai tannini.</a:t>
            </a:r>
          </a:p>
          <a:p>
            <a:pPr>
              <a:spcBef>
                <a:spcPct val="0"/>
              </a:spcBef>
              <a:buNone/>
            </a:pPr>
            <a:r>
              <a:rPr lang="it-IT" altLang="it-IT" dirty="0"/>
              <a:t>Le prime producono la sensazione di amaro mentre i tannini al</a:t>
            </a:r>
            <a:r>
              <a:rPr lang="ja-JP" altLang="it-IT" dirty="0"/>
              <a:t>’</a:t>
            </a:r>
            <a:r>
              <a:rPr lang="it-IT" altLang="ja-JP" dirty="0"/>
              <a:t>amaro aggiungono una forte astringenza sul dorso laterale superiore della lingua (sensazione tattile)</a:t>
            </a:r>
            <a:endParaRPr lang="it-IT" altLang="it-IT" dirty="0"/>
          </a:p>
          <a:p>
            <a:endParaRPr lang="it-IT" dirty="0"/>
          </a:p>
        </p:txBody>
      </p:sp>
    </p:spTree>
    <p:extLst>
      <p:ext uri="{BB962C8B-B14F-4D97-AF65-F5344CB8AC3E}">
        <p14:creationId xmlns:p14="http://schemas.microsoft.com/office/powerpoint/2010/main" val="11525997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85000" lnSpcReduction="20000"/>
          </a:bodyPr>
          <a:lstStyle/>
          <a:p>
            <a:pPr marL="0" indent="0" algn="ctr">
              <a:buNone/>
            </a:pPr>
            <a:r>
              <a:rPr lang="it-IT" b="1" dirty="0">
                <a:solidFill>
                  <a:srgbClr val="990033"/>
                </a:solidFill>
              </a:rPr>
              <a:t>GUSTO</a:t>
            </a:r>
          </a:p>
          <a:p>
            <a:pPr marL="0" indent="0" algn="ctr">
              <a:buNone/>
            </a:pPr>
            <a:r>
              <a:rPr lang="it-IT" dirty="0">
                <a:solidFill>
                  <a:srgbClr val="990033"/>
                </a:solidFill>
              </a:rPr>
              <a:t>Sensazioni tattili</a:t>
            </a:r>
          </a:p>
          <a:p>
            <a:pPr eaLnBrk="1" hangingPunct="1">
              <a:spcBef>
                <a:spcPct val="0"/>
              </a:spcBef>
              <a:buFontTx/>
              <a:buNone/>
            </a:pPr>
            <a:r>
              <a:rPr lang="it-IT" altLang="it-IT" sz="2400" dirty="0">
                <a:solidFill>
                  <a:srgbClr val="990033"/>
                </a:solidFill>
              </a:rPr>
              <a:t>Termica</a:t>
            </a:r>
          </a:p>
          <a:p>
            <a:pPr eaLnBrk="1" hangingPunct="1">
              <a:spcBef>
                <a:spcPct val="0"/>
              </a:spcBef>
              <a:buFontTx/>
              <a:buNone/>
            </a:pPr>
            <a:r>
              <a:rPr lang="it-IT" altLang="it-IT" sz="2800" dirty="0"/>
              <a:t>Deriva dalla capacità </a:t>
            </a:r>
            <a:r>
              <a:rPr lang="it-IT" altLang="it-IT" sz="2800" dirty="0" err="1"/>
              <a:t>dell</a:t>
            </a:r>
            <a:r>
              <a:rPr lang="ja-JP" altLang="it-IT" sz="2800" dirty="0"/>
              <a:t>’</a:t>
            </a:r>
            <a:r>
              <a:rPr lang="it-IT" altLang="ja-JP" sz="2800" dirty="0"/>
              <a:t>intera cavità orale di percepire i quattro sapori.  A  temperature più alte saranno maggiormente percepibili Dolcezza e morbidezza, mentre a temperature minori saranno rilevanti durezze e amarezze</a:t>
            </a:r>
          </a:p>
          <a:p>
            <a:pPr eaLnBrk="1" hangingPunct="1">
              <a:spcBef>
                <a:spcPct val="0"/>
              </a:spcBef>
              <a:buFontTx/>
              <a:buNone/>
            </a:pPr>
            <a:endParaRPr lang="it-IT" altLang="it-IT" sz="2800" dirty="0"/>
          </a:p>
          <a:p>
            <a:pPr eaLnBrk="1" hangingPunct="1">
              <a:spcBef>
                <a:spcPct val="0"/>
              </a:spcBef>
              <a:buFontTx/>
              <a:buNone/>
            </a:pPr>
            <a:r>
              <a:rPr lang="it-IT" altLang="it-IT" sz="2400" dirty="0">
                <a:solidFill>
                  <a:srgbClr val="990033"/>
                </a:solidFill>
              </a:rPr>
              <a:t>Calorica</a:t>
            </a:r>
          </a:p>
          <a:p>
            <a:pPr eaLnBrk="1" hangingPunct="1">
              <a:spcBef>
                <a:spcPct val="0"/>
              </a:spcBef>
              <a:buFontTx/>
              <a:buNone/>
            </a:pPr>
            <a:r>
              <a:rPr lang="it-IT" altLang="it-IT" sz="2800" dirty="0">
                <a:solidFill>
                  <a:srgbClr val="990033"/>
                </a:solidFill>
              </a:rPr>
              <a:t>Dipende </a:t>
            </a:r>
            <a:r>
              <a:rPr lang="it-IT" altLang="it-IT" sz="2800" dirty="0"/>
              <a:t>dalla disidratazione delle mucose della cavità orale  e registra la componente alcoolica che fa avvertire una sensazione di caldo in bocca (si pensi all’</a:t>
            </a:r>
            <a:r>
              <a:rPr lang="it-IT" altLang="ja-JP" sz="2800" dirty="0"/>
              <a:t>effetto di un superalcolico)</a:t>
            </a:r>
          </a:p>
          <a:p>
            <a:pPr eaLnBrk="1" hangingPunct="1">
              <a:spcBef>
                <a:spcPct val="0"/>
              </a:spcBef>
              <a:buFontTx/>
              <a:buNone/>
            </a:pPr>
            <a:endParaRPr lang="it-IT" altLang="it-IT" sz="2400" dirty="0">
              <a:solidFill>
                <a:srgbClr val="990033"/>
              </a:solidFill>
            </a:endParaRPr>
          </a:p>
          <a:p>
            <a:pPr eaLnBrk="1" hangingPunct="1">
              <a:spcBef>
                <a:spcPct val="0"/>
              </a:spcBef>
              <a:buFontTx/>
              <a:buNone/>
            </a:pPr>
            <a:r>
              <a:rPr lang="it-IT" altLang="it-IT" sz="2400" dirty="0">
                <a:solidFill>
                  <a:srgbClr val="990033"/>
                </a:solidFill>
              </a:rPr>
              <a:t>Astringente</a:t>
            </a:r>
          </a:p>
          <a:p>
            <a:pPr eaLnBrk="1" hangingPunct="1">
              <a:spcBef>
                <a:spcPct val="0"/>
              </a:spcBef>
              <a:buFontTx/>
              <a:buNone/>
            </a:pPr>
            <a:r>
              <a:rPr lang="it-IT" altLang="it-IT" sz="2800" dirty="0"/>
              <a:t>Sensazione di secchezza e rugosità determinati dal tannino che più è giovane maggiore sensibilità imprime</a:t>
            </a:r>
          </a:p>
          <a:p>
            <a:pPr marL="0" indent="0">
              <a:buNone/>
            </a:pPr>
            <a:endParaRPr lang="it-IT" dirty="0"/>
          </a:p>
        </p:txBody>
      </p:sp>
    </p:spTree>
    <p:extLst>
      <p:ext uri="{BB962C8B-B14F-4D97-AF65-F5344CB8AC3E}">
        <p14:creationId xmlns:p14="http://schemas.microsoft.com/office/powerpoint/2010/main" val="11915693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dirty="0">
                <a:solidFill>
                  <a:srgbClr val="990033"/>
                </a:solidFill>
              </a:rPr>
              <a:t>GUSTO</a:t>
            </a:r>
          </a:p>
          <a:p>
            <a:pPr marL="0" indent="0" algn="ctr">
              <a:buNone/>
            </a:pPr>
            <a:r>
              <a:rPr lang="it-IT" dirty="0">
                <a:solidFill>
                  <a:srgbClr val="990033"/>
                </a:solidFill>
              </a:rPr>
              <a:t>Sensazioni tattili</a:t>
            </a:r>
          </a:p>
          <a:p>
            <a:pPr>
              <a:spcBef>
                <a:spcPct val="0"/>
              </a:spcBef>
              <a:buNone/>
            </a:pPr>
            <a:r>
              <a:rPr lang="it-IT" altLang="it-IT" dirty="0">
                <a:solidFill>
                  <a:srgbClr val="990033"/>
                </a:solidFill>
              </a:rPr>
              <a:t>Pungente</a:t>
            </a:r>
          </a:p>
          <a:p>
            <a:pPr>
              <a:spcBef>
                <a:spcPct val="0"/>
              </a:spcBef>
              <a:buNone/>
            </a:pPr>
            <a:r>
              <a:rPr lang="it-IT" altLang="it-IT" dirty="0"/>
              <a:t>Dipende dalla presenza di anidride carbonica disciolta nel vino ed indica difetti ed errori nei vini fermi  o la qualità dei vini frizzanti</a:t>
            </a:r>
          </a:p>
          <a:p>
            <a:pPr>
              <a:spcBef>
                <a:spcPct val="0"/>
              </a:spcBef>
              <a:buNone/>
            </a:pPr>
            <a:endParaRPr lang="it-IT" altLang="it-IT" sz="2400" dirty="0"/>
          </a:p>
          <a:p>
            <a:pPr>
              <a:spcBef>
                <a:spcPct val="0"/>
              </a:spcBef>
              <a:buNone/>
            </a:pPr>
            <a:r>
              <a:rPr lang="it-IT" altLang="it-IT" sz="2400" dirty="0">
                <a:solidFill>
                  <a:srgbClr val="990033"/>
                </a:solidFill>
              </a:rPr>
              <a:t>Consistente</a:t>
            </a:r>
          </a:p>
          <a:p>
            <a:pPr>
              <a:spcBef>
                <a:spcPct val="0"/>
              </a:spcBef>
              <a:buNone/>
            </a:pPr>
            <a:r>
              <a:rPr lang="it-IT" altLang="it-IT" dirty="0"/>
              <a:t>Si avverte su tutta la superficie orale in modo da percepirne la diversa </a:t>
            </a:r>
            <a:r>
              <a:rPr lang="ja-JP" altLang="it-IT" dirty="0"/>
              <a:t>“</a:t>
            </a:r>
            <a:r>
              <a:rPr lang="it-IT" altLang="ja-JP" dirty="0"/>
              <a:t>dimensione</a:t>
            </a:r>
            <a:r>
              <a:rPr lang="ja-JP" altLang="it-IT" dirty="0"/>
              <a:t>”</a:t>
            </a:r>
            <a:r>
              <a:rPr lang="it-IT" altLang="ja-JP" dirty="0"/>
              <a:t> e fluidità</a:t>
            </a:r>
          </a:p>
          <a:p>
            <a:endParaRPr lang="it-IT" dirty="0"/>
          </a:p>
        </p:txBody>
      </p:sp>
    </p:spTree>
    <p:extLst>
      <p:ext uri="{BB962C8B-B14F-4D97-AF65-F5344CB8AC3E}">
        <p14:creationId xmlns:p14="http://schemas.microsoft.com/office/powerpoint/2010/main" val="42507811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GUSTO</a:t>
            </a:r>
          </a:p>
          <a:p>
            <a:pPr marL="0" indent="0" algn="ctr">
              <a:buNone/>
            </a:pPr>
            <a:r>
              <a:rPr lang="it-IT" dirty="0">
                <a:solidFill>
                  <a:srgbClr val="990033"/>
                </a:solidFill>
              </a:rPr>
              <a:t>Definizioni</a:t>
            </a:r>
          </a:p>
          <a:p>
            <a:pPr marL="0" indent="0" algn="ctr">
              <a:buNone/>
            </a:pPr>
            <a:r>
              <a:rPr lang="it-IT" sz="1800" dirty="0"/>
              <a:t>Descrizione</a:t>
            </a:r>
          </a:p>
          <a:p>
            <a:pPr marL="0" indent="0" algn="ctr">
              <a:buNone/>
            </a:pPr>
            <a:endParaRPr lang="it-IT" dirty="0"/>
          </a:p>
        </p:txBody>
      </p:sp>
      <p:graphicFrame>
        <p:nvGraphicFramePr>
          <p:cNvPr id="8" name="Tabella 7">
            <a:extLst>
              <a:ext uri="{FF2B5EF4-FFF2-40B4-BE49-F238E27FC236}">
                <a16:creationId xmlns="" xmlns:a16="http://schemas.microsoft.com/office/drawing/2014/main" id="{68054C49-E76E-4265-B4A6-345E0B5DAB29}"/>
              </a:ext>
            </a:extLst>
          </p:cNvPr>
          <p:cNvGraphicFramePr>
            <a:graphicFrameLocks noGrp="1"/>
          </p:cNvGraphicFramePr>
          <p:nvPr>
            <p:extLst>
              <p:ext uri="{D42A27DB-BD31-4B8C-83A1-F6EECF244321}">
                <p14:modId xmlns:p14="http://schemas.microsoft.com/office/powerpoint/2010/main" val="767157251"/>
              </p:ext>
            </p:extLst>
          </p:nvPr>
        </p:nvGraphicFramePr>
        <p:xfrm>
          <a:off x="2349500" y="3336269"/>
          <a:ext cx="7493000" cy="2360422"/>
        </p:xfrm>
        <a:graphic>
          <a:graphicData uri="http://schemas.openxmlformats.org/drawingml/2006/table">
            <a:tbl>
              <a:tblPr firstRow="1" bandRow="1">
                <a:tableStyleId>{5C22544A-7EE6-4342-B048-85BDC9FD1C3A}</a:tableStyleId>
              </a:tblPr>
              <a:tblGrid>
                <a:gridCol w="3759200">
                  <a:extLst>
                    <a:ext uri="{9D8B030D-6E8A-4147-A177-3AD203B41FA5}">
                      <a16:colId xmlns="" xmlns:a16="http://schemas.microsoft.com/office/drawing/2014/main" val="2878919057"/>
                    </a:ext>
                  </a:extLst>
                </a:gridCol>
                <a:gridCol w="3733800">
                  <a:extLst>
                    <a:ext uri="{9D8B030D-6E8A-4147-A177-3AD203B41FA5}">
                      <a16:colId xmlns="" xmlns:a16="http://schemas.microsoft.com/office/drawing/2014/main" val="1377896555"/>
                    </a:ext>
                  </a:extLst>
                </a:gridCol>
              </a:tblGrid>
              <a:tr h="1697990">
                <a:tc>
                  <a:txBody>
                    <a:bodyPr/>
                    <a:lstStyle/>
                    <a:p>
                      <a:pPr algn="ctr">
                        <a:lnSpc>
                          <a:spcPct val="107000"/>
                        </a:lnSpc>
                        <a:spcAft>
                          <a:spcPts val="800"/>
                        </a:spcAft>
                      </a:pPr>
                      <a:r>
                        <a:rPr lang="it-IT" dirty="0"/>
                        <a:t>ZUCCHERI</a:t>
                      </a:r>
                    </a:p>
                    <a:p>
                      <a:pPr>
                        <a:lnSpc>
                          <a:spcPct val="107000"/>
                        </a:lnSpc>
                        <a:spcAft>
                          <a:spcPts val="800"/>
                        </a:spcAft>
                      </a:pPr>
                      <a:r>
                        <a:rPr lang="it-IT" dirty="0"/>
                        <a:t>Secco </a:t>
                      </a:r>
                    </a:p>
                    <a:p>
                      <a:pPr>
                        <a:lnSpc>
                          <a:spcPct val="107000"/>
                        </a:lnSpc>
                        <a:spcAft>
                          <a:spcPts val="800"/>
                        </a:spcAft>
                      </a:pPr>
                      <a:r>
                        <a:rPr lang="it-IT" dirty="0"/>
                        <a:t>Abboccato</a:t>
                      </a:r>
                    </a:p>
                    <a:p>
                      <a:pPr>
                        <a:lnSpc>
                          <a:spcPct val="107000"/>
                        </a:lnSpc>
                        <a:spcAft>
                          <a:spcPts val="800"/>
                        </a:spcAft>
                      </a:pPr>
                      <a:r>
                        <a:rPr lang="it-IT" dirty="0"/>
                        <a:t>Amabile</a:t>
                      </a:r>
                    </a:p>
                    <a:p>
                      <a:pPr>
                        <a:lnSpc>
                          <a:spcPct val="107000"/>
                        </a:lnSpc>
                        <a:spcAft>
                          <a:spcPts val="800"/>
                        </a:spcAft>
                      </a:pPr>
                      <a:r>
                        <a:rPr lang="it-IT" dirty="0"/>
                        <a:t>Dolce</a:t>
                      </a:r>
                    </a:p>
                    <a:p>
                      <a:pPr>
                        <a:lnSpc>
                          <a:spcPct val="107000"/>
                        </a:lnSpc>
                        <a:spcAft>
                          <a:spcPts val="800"/>
                        </a:spcAft>
                      </a:pPr>
                      <a:r>
                        <a:rPr lang="it-IT" dirty="0"/>
                        <a:t>Stucchevole</a:t>
                      </a:r>
                    </a:p>
                  </a:txBody>
                  <a:tcPr/>
                </a:tc>
                <a:tc>
                  <a:txBody>
                    <a:bodyPr/>
                    <a:lstStyle/>
                    <a:p>
                      <a:pPr algn="ctr">
                        <a:lnSpc>
                          <a:spcPct val="107000"/>
                        </a:lnSpc>
                        <a:spcAft>
                          <a:spcPts val="800"/>
                        </a:spcAft>
                      </a:pPr>
                      <a:r>
                        <a:rPr lang="it-IT" dirty="0"/>
                        <a:t>ACIDI</a:t>
                      </a:r>
                    </a:p>
                    <a:p>
                      <a:pPr>
                        <a:lnSpc>
                          <a:spcPct val="107000"/>
                        </a:lnSpc>
                        <a:spcAft>
                          <a:spcPts val="800"/>
                        </a:spcAft>
                      </a:pPr>
                      <a:r>
                        <a:rPr lang="it-IT" dirty="0"/>
                        <a:t>Piatto</a:t>
                      </a:r>
                    </a:p>
                    <a:p>
                      <a:pPr>
                        <a:lnSpc>
                          <a:spcPct val="107000"/>
                        </a:lnSpc>
                        <a:spcAft>
                          <a:spcPts val="800"/>
                        </a:spcAft>
                      </a:pPr>
                      <a:r>
                        <a:rPr lang="it-IT" dirty="0"/>
                        <a:t>Poco Fresco</a:t>
                      </a:r>
                    </a:p>
                    <a:p>
                      <a:pPr>
                        <a:lnSpc>
                          <a:spcPct val="107000"/>
                        </a:lnSpc>
                        <a:spcAft>
                          <a:spcPts val="800"/>
                        </a:spcAft>
                      </a:pPr>
                      <a:r>
                        <a:rPr lang="it-IT" dirty="0"/>
                        <a:t>Abbastanza Fresco</a:t>
                      </a:r>
                    </a:p>
                    <a:p>
                      <a:pPr>
                        <a:lnSpc>
                          <a:spcPct val="107000"/>
                        </a:lnSpc>
                        <a:spcAft>
                          <a:spcPts val="800"/>
                        </a:spcAft>
                      </a:pPr>
                      <a:r>
                        <a:rPr lang="it-IT" dirty="0"/>
                        <a:t>Fresco</a:t>
                      </a:r>
                    </a:p>
                    <a:p>
                      <a:pPr>
                        <a:lnSpc>
                          <a:spcPct val="107000"/>
                        </a:lnSpc>
                        <a:spcAft>
                          <a:spcPts val="800"/>
                        </a:spcAft>
                      </a:pPr>
                      <a:r>
                        <a:rPr lang="it-IT" dirty="0"/>
                        <a:t>Acidulo</a:t>
                      </a:r>
                    </a:p>
                  </a:txBody>
                  <a:tcPr/>
                </a:tc>
                <a:extLst>
                  <a:ext uri="{0D108BD9-81ED-4DB2-BD59-A6C34878D82A}">
                    <a16:rowId xmlns="" xmlns:a16="http://schemas.microsoft.com/office/drawing/2014/main" val="3690305629"/>
                  </a:ext>
                </a:extLst>
              </a:tr>
            </a:tbl>
          </a:graphicData>
        </a:graphic>
      </p:graphicFrame>
    </p:spTree>
    <p:extLst>
      <p:ext uri="{BB962C8B-B14F-4D97-AF65-F5344CB8AC3E}">
        <p14:creationId xmlns:p14="http://schemas.microsoft.com/office/powerpoint/2010/main" val="160515644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406100"/>
            <a:ext cx="7285543" cy="1325563"/>
          </a:xfrm>
        </p:spPr>
        <p:txBody>
          <a:bodyPr>
            <a:normAutofit fontScale="90000"/>
          </a:bodyPr>
          <a:lstStyle/>
          <a:p>
            <a:pPr algn="ctr"/>
            <a:r>
              <a:rPr lang="it-IT" sz="4000" i="1" dirty="0">
                <a:solidFill>
                  <a:srgbClr val="990033"/>
                </a:solidFill>
              </a:rPr>
              <a:t>Avvicinamento al Mondo del Vino e alla Degustazione</a:t>
            </a:r>
            <a:br>
              <a:rPr lang="it-IT" sz="4000" i="1" dirty="0">
                <a:solidFill>
                  <a:srgbClr val="990033"/>
                </a:solidFill>
              </a:rPr>
            </a:br>
            <a:r>
              <a:rPr lang="it-IT" sz="4000" i="1" dirty="0">
                <a:solidFill>
                  <a:srgbClr val="990033"/>
                </a:solidFill>
              </a:rPr>
              <a:t/>
            </a:r>
            <a:br>
              <a:rPr lang="it-IT" sz="4000" i="1" dirty="0">
                <a:solidFill>
                  <a:srgbClr val="990033"/>
                </a:solidFill>
              </a:rPr>
            </a:br>
            <a:endParaRPr lang="it-IT" sz="4000" i="1" dirty="0">
              <a:solidFill>
                <a:srgbClr val="990033"/>
              </a:solidFill>
            </a:endParaRP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graphicFrame>
        <p:nvGraphicFramePr>
          <p:cNvPr id="3" name="Segnaposto contenuto 2">
            <a:extLst>
              <a:ext uri="{FF2B5EF4-FFF2-40B4-BE49-F238E27FC236}">
                <a16:creationId xmlns="" xmlns:a16="http://schemas.microsoft.com/office/drawing/2014/main" id="{403E3E39-D672-4C3F-8C3E-176D813F1CFD}"/>
              </a:ext>
            </a:extLst>
          </p:cNvPr>
          <p:cNvGraphicFramePr>
            <a:graphicFrameLocks noGrp="1"/>
          </p:cNvGraphicFramePr>
          <p:nvPr>
            <p:ph idx="1"/>
            <p:extLst>
              <p:ext uri="{D42A27DB-BD31-4B8C-83A1-F6EECF244321}">
                <p14:modId xmlns:p14="http://schemas.microsoft.com/office/powerpoint/2010/main" val="2810697349"/>
              </p:ext>
            </p:extLst>
          </p:nvPr>
        </p:nvGraphicFramePr>
        <p:xfrm>
          <a:off x="2181883" y="3740467"/>
          <a:ext cx="7493000" cy="2360422"/>
        </p:xfrm>
        <a:graphic>
          <a:graphicData uri="http://schemas.openxmlformats.org/drawingml/2006/table">
            <a:tbl>
              <a:tblPr firstRow="1" bandRow="1">
                <a:tableStyleId>{5C22544A-7EE6-4342-B048-85BDC9FD1C3A}</a:tableStyleId>
              </a:tblPr>
              <a:tblGrid>
                <a:gridCol w="3759200">
                  <a:extLst>
                    <a:ext uri="{9D8B030D-6E8A-4147-A177-3AD203B41FA5}">
                      <a16:colId xmlns="" xmlns:a16="http://schemas.microsoft.com/office/drawing/2014/main" val="3842894142"/>
                    </a:ext>
                  </a:extLst>
                </a:gridCol>
                <a:gridCol w="3733800">
                  <a:extLst>
                    <a:ext uri="{9D8B030D-6E8A-4147-A177-3AD203B41FA5}">
                      <a16:colId xmlns="" xmlns:a16="http://schemas.microsoft.com/office/drawing/2014/main" val="3951632350"/>
                    </a:ext>
                  </a:extLst>
                </a:gridCol>
              </a:tblGrid>
              <a:tr h="1697990">
                <a:tc>
                  <a:txBody>
                    <a:bodyPr/>
                    <a:lstStyle/>
                    <a:p>
                      <a:pPr algn="ctr">
                        <a:lnSpc>
                          <a:spcPct val="107000"/>
                        </a:lnSpc>
                        <a:spcAft>
                          <a:spcPts val="800"/>
                        </a:spcAft>
                      </a:pPr>
                      <a:r>
                        <a:rPr lang="it-IT" dirty="0"/>
                        <a:t>ALCOOLI</a:t>
                      </a:r>
                    </a:p>
                    <a:p>
                      <a:pPr>
                        <a:lnSpc>
                          <a:spcPct val="107000"/>
                        </a:lnSpc>
                        <a:spcAft>
                          <a:spcPts val="800"/>
                        </a:spcAft>
                      </a:pPr>
                      <a:r>
                        <a:rPr lang="it-IT" dirty="0"/>
                        <a:t>Leggero</a:t>
                      </a:r>
                    </a:p>
                    <a:p>
                      <a:pPr>
                        <a:lnSpc>
                          <a:spcPct val="107000"/>
                        </a:lnSpc>
                        <a:spcAft>
                          <a:spcPts val="800"/>
                        </a:spcAft>
                      </a:pPr>
                      <a:r>
                        <a:rPr lang="it-IT" dirty="0"/>
                        <a:t>Poco Caldo</a:t>
                      </a:r>
                    </a:p>
                    <a:p>
                      <a:pPr>
                        <a:lnSpc>
                          <a:spcPct val="107000"/>
                        </a:lnSpc>
                        <a:spcAft>
                          <a:spcPts val="800"/>
                        </a:spcAft>
                      </a:pPr>
                      <a:r>
                        <a:rPr lang="it-IT" dirty="0"/>
                        <a:t>Abbastanza Caldo</a:t>
                      </a:r>
                    </a:p>
                    <a:p>
                      <a:pPr>
                        <a:lnSpc>
                          <a:spcPct val="107000"/>
                        </a:lnSpc>
                        <a:spcAft>
                          <a:spcPts val="800"/>
                        </a:spcAft>
                      </a:pPr>
                      <a:r>
                        <a:rPr lang="it-IT" dirty="0"/>
                        <a:t>Caldo</a:t>
                      </a:r>
                    </a:p>
                    <a:p>
                      <a:pPr>
                        <a:lnSpc>
                          <a:spcPct val="107000"/>
                        </a:lnSpc>
                        <a:spcAft>
                          <a:spcPts val="800"/>
                        </a:spcAft>
                      </a:pPr>
                      <a:r>
                        <a:rPr lang="it-IT" dirty="0"/>
                        <a:t>Alcoolico</a:t>
                      </a:r>
                    </a:p>
                  </a:txBody>
                  <a:tcPr/>
                </a:tc>
                <a:tc>
                  <a:txBody>
                    <a:bodyPr/>
                    <a:lstStyle/>
                    <a:p>
                      <a:pPr algn="ctr">
                        <a:lnSpc>
                          <a:spcPct val="107000"/>
                        </a:lnSpc>
                        <a:spcAft>
                          <a:spcPts val="800"/>
                        </a:spcAft>
                      </a:pPr>
                      <a:r>
                        <a:rPr lang="it-IT" dirty="0"/>
                        <a:t>TANNINI</a:t>
                      </a:r>
                    </a:p>
                    <a:p>
                      <a:pPr>
                        <a:lnSpc>
                          <a:spcPct val="107000"/>
                        </a:lnSpc>
                        <a:spcAft>
                          <a:spcPts val="800"/>
                        </a:spcAft>
                      </a:pPr>
                      <a:r>
                        <a:rPr lang="it-IT" dirty="0"/>
                        <a:t>Molle</a:t>
                      </a:r>
                    </a:p>
                    <a:p>
                      <a:pPr>
                        <a:lnSpc>
                          <a:spcPct val="107000"/>
                        </a:lnSpc>
                        <a:spcAft>
                          <a:spcPts val="800"/>
                        </a:spcAft>
                      </a:pPr>
                      <a:r>
                        <a:rPr lang="it-IT" dirty="0"/>
                        <a:t>Poco Tannico</a:t>
                      </a:r>
                    </a:p>
                    <a:p>
                      <a:pPr>
                        <a:lnSpc>
                          <a:spcPct val="107000"/>
                        </a:lnSpc>
                        <a:spcAft>
                          <a:spcPts val="800"/>
                        </a:spcAft>
                      </a:pPr>
                      <a:r>
                        <a:rPr lang="it-IT" dirty="0"/>
                        <a:t>Abbastanza Tannico</a:t>
                      </a:r>
                    </a:p>
                    <a:p>
                      <a:pPr>
                        <a:lnSpc>
                          <a:spcPct val="107000"/>
                        </a:lnSpc>
                        <a:spcAft>
                          <a:spcPts val="800"/>
                        </a:spcAft>
                      </a:pPr>
                      <a:r>
                        <a:rPr lang="it-IT" dirty="0"/>
                        <a:t>Tannico</a:t>
                      </a:r>
                    </a:p>
                    <a:p>
                      <a:pPr>
                        <a:lnSpc>
                          <a:spcPct val="107000"/>
                        </a:lnSpc>
                        <a:spcAft>
                          <a:spcPts val="800"/>
                        </a:spcAft>
                      </a:pPr>
                      <a:r>
                        <a:rPr lang="it-IT" dirty="0"/>
                        <a:t>Astringente</a:t>
                      </a:r>
                    </a:p>
                  </a:txBody>
                  <a:tcPr/>
                </a:tc>
                <a:extLst>
                  <a:ext uri="{0D108BD9-81ED-4DB2-BD59-A6C34878D82A}">
                    <a16:rowId xmlns="" xmlns:a16="http://schemas.microsoft.com/office/drawing/2014/main" val="3368939492"/>
                  </a:ext>
                </a:extLst>
              </a:tr>
            </a:tbl>
          </a:graphicData>
        </a:graphic>
      </p:graphicFrame>
      <p:sp>
        <p:nvSpPr>
          <p:cNvPr id="7" name="CasellaDiTesto 6">
            <a:extLst>
              <a:ext uri="{FF2B5EF4-FFF2-40B4-BE49-F238E27FC236}">
                <a16:creationId xmlns="" xmlns:a16="http://schemas.microsoft.com/office/drawing/2014/main" id="{6FFD8DB5-12CD-477E-8016-E88AE0D4F1D6}"/>
              </a:ext>
            </a:extLst>
          </p:cNvPr>
          <p:cNvSpPr txBox="1"/>
          <p:nvPr/>
        </p:nvSpPr>
        <p:spPr>
          <a:xfrm>
            <a:off x="2881169" y="2151289"/>
            <a:ext cx="6094428" cy="1169551"/>
          </a:xfrm>
          <a:prstGeom prst="rect">
            <a:avLst/>
          </a:prstGeom>
          <a:noFill/>
        </p:spPr>
        <p:txBody>
          <a:bodyPr wrap="square">
            <a:spAutoFit/>
          </a:bodyPr>
          <a:lstStyle/>
          <a:p>
            <a:pPr marL="0" indent="0" algn="ctr">
              <a:buNone/>
            </a:pPr>
            <a:r>
              <a:rPr lang="it-IT" sz="2800" b="1" dirty="0">
                <a:solidFill>
                  <a:srgbClr val="990033"/>
                </a:solidFill>
              </a:rPr>
              <a:t>GUSTO</a:t>
            </a:r>
          </a:p>
          <a:p>
            <a:pPr marL="0" indent="0" algn="ctr">
              <a:buNone/>
            </a:pPr>
            <a:r>
              <a:rPr lang="it-IT" sz="2400" dirty="0">
                <a:solidFill>
                  <a:srgbClr val="990033"/>
                </a:solidFill>
              </a:rPr>
              <a:t>Definizioni</a:t>
            </a:r>
          </a:p>
          <a:p>
            <a:pPr marL="0" indent="0" algn="ctr">
              <a:buNone/>
            </a:pPr>
            <a:r>
              <a:rPr lang="it-IT" dirty="0"/>
              <a:t>Descrizione</a:t>
            </a:r>
          </a:p>
        </p:txBody>
      </p:sp>
    </p:spTree>
    <p:extLst>
      <p:ext uri="{BB962C8B-B14F-4D97-AF65-F5344CB8AC3E}">
        <p14:creationId xmlns:p14="http://schemas.microsoft.com/office/powerpoint/2010/main" val="23759880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graphicFrame>
        <p:nvGraphicFramePr>
          <p:cNvPr id="3" name="Segnaposto contenuto 2">
            <a:extLst>
              <a:ext uri="{FF2B5EF4-FFF2-40B4-BE49-F238E27FC236}">
                <a16:creationId xmlns="" xmlns:a16="http://schemas.microsoft.com/office/drawing/2014/main" id="{9BA1BF73-E2FB-4EB7-BF11-35CB81D45831}"/>
              </a:ext>
            </a:extLst>
          </p:cNvPr>
          <p:cNvGraphicFramePr>
            <a:graphicFrameLocks noGrp="1"/>
          </p:cNvGraphicFramePr>
          <p:nvPr>
            <p:ph idx="1"/>
            <p:extLst>
              <p:ext uri="{D42A27DB-BD31-4B8C-83A1-F6EECF244321}">
                <p14:modId xmlns:p14="http://schemas.microsoft.com/office/powerpoint/2010/main" val="3290393847"/>
              </p:ext>
            </p:extLst>
          </p:nvPr>
        </p:nvGraphicFramePr>
        <p:xfrm>
          <a:off x="2249818" y="3537161"/>
          <a:ext cx="7493000" cy="2360422"/>
        </p:xfrm>
        <a:graphic>
          <a:graphicData uri="http://schemas.openxmlformats.org/drawingml/2006/table">
            <a:tbl>
              <a:tblPr firstRow="1" bandRow="1">
                <a:tableStyleId>{5C22544A-7EE6-4342-B048-85BDC9FD1C3A}</a:tableStyleId>
              </a:tblPr>
              <a:tblGrid>
                <a:gridCol w="3759200">
                  <a:extLst>
                    <a:ext uri="{9D8B030D-6E8A-4147-A177-3AD203B41FA5}">
                      <a16:colId xmlns="" xmlns:a16="http://schemas.microsoft.com/office/drawing/2014/main" val="4259106818"/>
                    </a:ext>
                  </a:extLst>
                </a:gridCol>
                <a:gridCol w="3733800">
                  <a:extLst>
                    <a:ext uri="{9D8B030D-6E8A-4147-A177-3AD203B41FA5}">
                      <a16:colId xmlns="" xmlns:a16="http://schemas.microsoft.com/office/drawing/2014/main" val="2674564363"/>
                    </a:ext>
                  </a:extLst>
                </a:gridCol>
              </a:tblGrid>
              <a:tr h="1697990">
                <a:tc>
                  <a:txBody>
                    <a:bodyPr/>
                    <a:lstStyle/>
                    <a:p>
                      <a:pPr algn="ctr">
                        <a:lnSpc>
                          <a:spcPct val="107000"/>
                        </a:lnSpc>
                        <a:spcAft>
                          <a:spcPts val="800"/>
                        </a:spcAft>
                      </a:pPr>
                      <a:r>
                        <a:rPr lang="it-IT" dirty="0"/>
                        <a:t>POLIALCOOLI</a:t>
                      </a:r>
                    </a:p>
                    <a:p>
                      <a:pPr>
                        <a:lnSpc>
                          <a:spcPct val="107000"/>
                        </a:lnSpc>
                        <a:spcAft>
                          <a:spcPts val="800"/>
                        </a:spcAft>
                      </a:pPr>
                      <a:r>
                        <a:rPr lang="it-IT" dirty="0"/>
                        <a:t>Spigoloso</a:t>
                      </a:r>
                    </a:p>
                    <a:p>
                      <a:pPr>
                        <a:lnSpc>
                          <a:spcPct val="107000"/>
                        </a:lnSpc>
                        <a:spcAft>
                          <a:spcPts val="800"/>
                        </a:spcAft>
                      </a:pPr>
                      <a:r>
                        <a:rPr lang="it-IT" dirty="0"/>
                        <a:t>Poco Morbido</a:t>
                      </a:r>
                    </a:p>
                    <a:p>
                      <a:pPr>
                        <a:lnSpc>
                          <a:spcPct val="107000"/>
                        </a:lnSpc>
                        <a:spcAft>
                          <a:spcPts val="800"/>
                        </a:spcAft>
                      </a:pPr>
                      <a:r>
                        <a:rPr lang="it-IT" dirty="0"/>
                        <a:t>Abbastanza Morbido</a:t>
                      </a:r>
                    </a:p>
                    <a:p>
                      <a:pPr>
                        <a:lnSpc>
                          <a:spcPct val="107000"/>
                        </a:lnSpc>
                        <a:spcAft>
                          <a:spcPts val="800"/>
                        </a:spcAft>
                      </a:pPr>
                      <a:r>
                        <a:rPr lang="it-IT" dirty="0"/>
                        <a:t>Morbido</a:t>
                      </a:r>
                    </a:p>
                    <a:p>
                      <a:pPr>
                        <a:lnSpc>
                          <a:spcPct val="107000"/>
                        </a:lnSpc>
                        <a:spcAft>
                          <a:spcPts val="800"/>
                        </a:spcAft>
                      </a:pPr>
                      <a:r>
                        <a:rPr lang="it-IT" dirty="0"/>
                        <a:t>Pastoso</a:t>
                      </a:r>
                    </a:p>
                  </a:txBody>
                  <a:tcPr/>
                </a:tc>
                <a:tc>
                  <a:txBody>
                    <a:bodyPr/>
                    <a:lstStyle/>
                    <a:p>
                      <a:pPr algn="ctr">
                        <a:lnSpc>
                          <a:spcPct val="107000"/>
                        </a:lnSpc>
                        <a:spcAft>
                          <a:spcPts val="800"/>
                        </a:spcAft>
                      </a:pPr>
                      <a:r>
                        <a:rPr lang="it-IT" dirty="0"/>
                        <a:t>SALI MINERALI</a:t>
                      </a:r>
                    </a:p>
                    <a:p>
                      <a:pPr>
                        <a:lnSpc>
                          <a:spcPct val="107000"/>
                        </a:lnSpc>
                        <a:spcAft>
                          <a:spcPts val="800"/>
                        </a:spcAft>
                      </a:pPr>
                      <a:r>
                        <a:rPr lang="it-IT" dirty="0"/>
                        <a:t>Scipito</a:t>
                      </a:r>
                    </a:p>
                    <a:p>
                      <a:pPr>
                        <a:lnSpc>
                          <a:spcPct val="107000"/>
                        </a:lnSpc>
                        <a:spcAft>
                          <a:spcPts val="800"/>
                        </a:spcAft>
                      </a:pPr>
                      <a:r>
                        <a:rPr lang="it-IT" dirty="0"/>
                        <a:t>Poco sapido</a:t>
                      </a:r>
                    </a:p>
                    <a:p>
                      <a:pPr>
                        <a:lnSpc>
                          <a:spcPct val="107000"/>
                        </a:lnSpc>
                        <a:spcAft>
                          <a:spcPts val="800"/>
                        </a:spcAft>
                      </a:pPr>
                      <a:r>
                        <a:rPr lang="it-IT" dirty="0"/>
                        <a:t>Abbastanza Sapido</a:t>
                      </a:r>
                    </a:p>
                    <a:p>
                      <a:pPr>
                        <a:lnSpc>
                          <a:spcPct val="107000"/>
                        </a:lnSpc>
                        <a:spcAft>
                          <a:spcPts val="800"/>
                        </a:spcAft>
                      </a:pPr>
                      <a:r>
                        <a:rPr lang="it-IT" dirty="0"/>
                        <a:t>Sapido</a:t>
                      </a:r>
                    </a:p>
                    <a:p>
                      <a:pPr>
                        <a:lnSpc>
                          <a:spcPct val="107000"/>
                        </a:lnSpc>
                        <a:spcAft>
                          <a:spcPts val="800"/>
                        </a:spcAft>
                      </a:pPr>
                      <a:r>
                        <a:rPr lang="it-IT" dirty="0"/>
                        <a:t>Salato</a:t>
                      </a:r>
                    </a:p>
                  </a:txBody>
                  <a:tcPr/>
                </a:tc>
                <a:extLst>
                  <a:ext uri="{0D108BD9-81ED-4DB2-BD59-A6C34878D82A}">
                    <a16:rowId xmlns="" xmlns:a16="http://schemas.microsoft.com/office/drawing/2014/main" val="1039758549"/>
                  </a:ext>
                </a:extLst>
              </a:tr>
            </a:tbl>
          </a:graphicData>
        </a:graphic>
      </p:graphicFrame>
      <p:sp>
        <p:nvSpPr>
          <p:cNvPr id="6" name="CasellaDiTesto 5">
            <a:extLst>
              <a:ext uri="{FF2B5EF4-FFF2-40B4-BE49-F238E27FC236}">
                <a16:creationId xmlns="" xmlns:a16="http://schemas.microsoft.com/office/drawing/2014/main" id="{F5F426FB-42DF-43DF-AD21-A8C2492C3E0C}"/>
              </a:ext>
            </a:extLst>
          </p:cNvPr>
          <p:cNvSpPr txBox="1"/>
          <p:nvPr/>
        </p:nvSpPr>
        <p:spPr>
          <a:xfrm>
            <a:off x="2881169" y="2151289"/>
            <a:ext cx="6094428" cy="1169551"/>
          </a:xfrm>
          <a:prstGeom prst="rect">
            <a:avLst/>
          </a:prstGeom>
          <a:noFill/>
        </p:spPr>
        <p:txBody>
          <a:bodyPr wrap="square">
            <a:spAutoFit/>
          </a:bodyPr>
          <a:lstStyle/>
          <a:p>
            <a:pPr marL="0" indent="0" algn="ctr">
              <a:buNone/>
            </a:pPr>
            <a:r>
              <a:rPr lang="it-IT" sz="2800" b="1" dirty="0">
                <a:solidFill>
                  <a:srgbClr val="990033"/>
                </a:solidFill>
              </a:rPr>
              <a:t>GUSTO</a:t>
            </a:r>
          </a:p>
          <a:p>
            <a:pPr marL="0" indent="0" algn="ctr">
              <a:buNone/>
            </a:pPr>
            <a:r>
              <a:rPr lang="it-IT" sz="2400" dirty="0">
                <a:solidFill>
                  <a:srgbClr val="990033"/>
                </a:solidFill>
              </a:rPr>
              <a:t>Definizioni</a:t>
            </a:r>
          </a:p>
          <a:p>
            <a:pPr marL="0" indent="0" algn="ctr">
              <a:buNone/>
            </a:pPr>
            <a:r>
              <a:rPr lang="it-IT" dirty="0"/>
              <a:t>Descrizione</a:t>
            </a:r>
          </a:p>
        </p:txBody>
      </p:sp>
    </p:spTree>
    <p:extLst>
      <p:ext uri="{BB962C8B-B14F-4D97-AF65-F5344CB8AC3E}">
        <p14:creationId xmlns:p14="http://schemas.microsoft.com/office/powerpoint/2010/main" val="28884817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b="1" dirty="0">
                <a:solidFill>
                  <a:srgbClr val="990033"/>
                </a:solidFill>
              </a:rPr>
              <a:t>GUSTO</a:t>
            </a:r>
          </a:p>
          <a:p>
            <a:pPr marL="0" indent="0" algn="ctr">
              <a:buNone/>
            </a:pPr>
            <a:r>
              <a:rPr lang="it-IT" dirty="0">
                <a:solidFill>
                  <a:srgbClr val="990033"/>
                </a:solidFill>
              </a:rPr>
              <a:t>Struttura generale o corpo</a:t>
            </a:r>
          </a:p>
          <a:p>
            <a:pPr eaLnBrk="1" hangingPunct="1">
              <a:spcBef>
                <a:spcPct val="0"/>
              </a:spcBef>
              <a:buFontTx/>
              <a:buNone/>
            </a:pPr>
            <a:r>
              <a:rPr lang="it-IT" altLang="it-IT" sz="2800" dirty="0">
                <a:solidFill>
                  <a:srgbClr val="990033"/>
                </a:solidFill>
              </a:rPr>
              <a:t>Magro</a:t>
            </a:r>
          </a:p>
          <a:p>
            <a:pPr eaLnBrk="1" hangingPunct="1">
              <a:spcBef>
                <a:spcPct val="0"/>
              </a:spcBef>
              <a:buFontTx/>
              <a:buNone/>
            </a:pPr>
            <a:r>
              <a:rPr lang="it-IT" altLang="it-IT" sz="2800" dirty="0"/>
              <a:t>Si dice di un vino con struttura anomala o insufficiente (uve malate o errate lavorazioni)</a:t>
            </a:r>
          </a:p>
          <a:p>
            <a:pPr eaLnBrk="1" hangingPunct="1">
              <a:spcBef>
                <a:spcPct val="0"/>
              </a:spcBef>
              <a:buFontTx/>
              <a:buNone/>
            </a:pPr>
            <a:endParaRPr lang="it-IT" altLang="it-IT" sz="2800" dirty="0"/>
          </a:p>
          <a:p>
            <a:pPr eaLnBrk="1" hangingPunct="1">
              <a:spcBef>
                <a:spcPct val="0"/>
              </a:spcBef>
              <a:buFontTx/>
              <a:buNone/>
            </a:pPr>
            <a:r>
              <a:rPr lang="it-IT" altLang="it-IT" sz="2800" dirty="0">
                <a:solidFill>
                  <a:srgbClr val="990033"/>
                </a:solidFill>
              </a:rPr>
              <a:t>Debole</a:t>
            </a:r>
          </a:p>
          <a:p>
            <a:pPr eaLnBrk="1" hangingPunct="1">
              <a:spcBef>
                <a:spcPct val="0"/>
              </a:spcBef>
              <a:buFontTx/>
              <a:buNone/>
            </a:pPr>
            <a:r>
              <a:rPr lang="it-IT" altLang="it-IT" sz="2800" dirty="0"/>
              <a:t>Si dice di un vino dalla struttura modesta  contenente scarsi elementi gustativi (spesso di vini giovani) </a:t>
            </a:r>
          </a:p>
          <a:p>
            <a:pPr eaLnBrk="1" hangingPunct="1">
              <a:spcBef>
                <a:spcPct val="0"/>
              </a:spcBef>
              <a:buFontTx/>
              <a:buNone/>
            </a:pPr>
            <a:endParaRPr lang="it-IT" altLang="it-IT" sz="2800" dirty="0"/>
          </a:p>
          <a:p>
            <a:pPr eaLnBrk="1" hangingPunct="1">
              <a:spcBef>
                <a:spcPct val="0"/>
              </a:spcBef>
              <a:buFontTx/>
              <a:buNone/>
            </a:pPr>
            <a:r>
              <a:rPr lang="it-IT" altLang="it-IT" sz="2800" dirty="0">
                <a:solidFill>
                  <a:srgbClr val="990033"/>
                </a:solidFill>
              </a:rPr>
              <a:t>Di corpo</a:t>
            </a:r>
          </a:p>
          <a:p>
            <a:pPr eaLnBrk="1" hangingPunct="1">
              <a:spcBef>
                <a:spcPct val="0"/>
              </a:spcBef>
              <a:buFontTx/>
              <a:buNone/>
            </a:pPr>
            <a:r>
              <a:rPr lang="it-IT" altLang="it-IT" sz="2800" dirty="0"/>
              <a:t>Di un vino dalla struttura equilibrata e di buona presenza in simbiosi con la sua tipologia</a:t>
            </a:r>
          </a:p>
          <a:p>
            <a:endParaRPr lang="it-IT" dirty="0"/>
          </a:p>
        </p:txBody>
      </p:sp>
    </p:spTree>
    <p:extLst>
      <p:ext uri="{BB962C8B-B14F-4D97-AF65-F5344CB8AC3E}">
        <p14:creationId xmlns:p14="http://schemas.microsoft.com/office/powerpoint/2010/main" val="55188799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b="1" dirty="0">
                <a:solidFill>
                  <a:srgbClr val="990033"/>
                </a:solidFill>
              </a:rPr>
              <a:t>GUSTO</a:t>
            </a:r>
          </a:p>
          <a:p>
            <a:pPr marL="0" indent="0" algn="ctr">
              <a:buNone/>
            </a:pPr>
            <a:r>
              <a:rPr lang="it-IT" dirty="0">
                <a:solidFill>
                  <a:srgbClr val="990033"/>
                </a:solidFill>
              </a:rPr>
              <a:t>Struttura generale o corpo</a:t>
            </a:r>
          </a:p>
          <a:p>
            <a:pPr algn="ctr">
              <a:spcBef>
                <a:spcPct val="0"/>
              </a:spcBef>
              <a:buNone/>
            </a:pPr>
            <a:endParaRPr lang="it-IT" altLang="it-IT" dirty="0"/>
          </a:p>
          <a:p>
            <a:pPr>
              <a:spcBef>
                <a:spcPct val="0"/>
              </a:spcBef>
              <a:buNone/>
            </a:pPr>
            <a:r>
              <a:rPr lang="it-IT" altLang="it-IT" dirty="0">
                <a:solidFill>
                  <a:srgbClr val="990033"/>
                </a:solidFill>
              </a:rPr>
              <a:t>Robusto</a:t>
            </a:r>
          </a:p>
          <a:p>
            <a:pPr>
              <a:spcBef>
                <a:spcPct val="0"/>
              </a:spcBef>
              <a:buNone/>
            </a:pPr>
            <a:r>
              <a:rPr lang="it-IT" altLang="it-IT" dirty="0"/>
              <a:t>Si dice di un vino ben strutturato ed equilibrato che ha raggiunto lavorazioni elevate e invecchiamenti particolari sia in vigna che in cantina</a:t>
            </a:r>
          </a:p>
          <a:p>
            <a:pPr>
              <a:spcBef>
                <a:spcPct val="0"/>
              </a:spcBef>
              <a:buNone/>
            </a:pPr>
            <a:endParaRPr lang="it-IT" altLang="it-IT" dirty="0"/>
          </a:p>
          <a:p>
            <a:pPr>
              <a:spcBef>
                <a:spcPct val="0"/>
              </a:spcBef>
              <a:buNone/>
            </a:pPr>
            <a:r>
              <a:rPr lang="it-IT" altLang="it-IT" dirty="0">
                <a:solidFill>
                  <a:srgbClr val="990033"/>
                </a:solidFill>
              </a:rPr>
              <a:t>Pesante</a:t>
            </a:r>
          </a:p>
          <a:p>
            <a:pPr>
              <a:spcBef>
                <a:spcPct val="0"/>
              </a:spcBef>
              <a:buNone/>
            </a:pPr>
            <a:r>
              <a:rPr lang="it-IT" altLang="it-IT" dirty="0"/>
              <a:t>Si dice di un vino che presenta una stanchezza gustativa (stufa) per sproporzione o sovradimensione della struttura, tipico di vini da lunghissimo invecchiamento bevuto troppo presto o ottenuti da errate lavorazioni</a:t>
            </a:r>
          </a:p>
          <a:p>
            <a:endParaRPr lang="it-IT" dirty="0"/>
          </a:p>
        </p:txBody>
      </p:sp>
    </p:spTree>
    <p:extLst>
      <p:ext uri="{BB962C8B-B14F-4D97-AF65-F5344CB8AC3E}">
        <p14:creationId xmlns:p14="http://schemas.microsoft.com/office/powerpoint/2010/main" val="19183841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GUSTO</a:t>
            </a:r>
          </a:p>
          <a:p>
            <a:pPr marL="0" indent="0" algn="ctr">
              <a:buNone/>
            </a:pPr>
            <a:r>
              <a:rPr lang="it-IT" dirty="0">
                <a:solidFill>
                  <a:srgbClr val="990033"/>
                </a:solidFill>
              </a:rPr>
              <a:t>Equilibrio gustativo</a:t>
            </a:r>
          </a:p>
          <a:p>
            <a:pPr>
              <a:spcBef>
                <a:spcPct val="0"/>
              </a:spcBef>
              <a:buNone/>
            </a:pPr>
            <a:r>
              <a:rPr lang="it-IT" altLang="it-IT" dirty="0">
                <a:solidFill>
                  <a:srgbClr val="990033"/>
                </a:solidFill>
              </a:rPr>
              <a:t>Morbidezza</a:t>
            </a:r>
            <a:r>
              <a:rPr lang="it-IT" altLang="it-IT" dirty="0"/>
              <a:t> (Zuccheri, Alcoli, Polialcoli) e Durezza (Acidi, Tannini, Sali Minerali)  sono responsabili dell’</a:t>
            </a:r>
            <a:r>
              <a:rPr lang="it-IT" altLang="ja-JP" dirty="0"/>
              <a:t>equilibrio </a:t>
            </a:r>
          </a:p>
          <a:p>
            <a:pPr>
              <a:spcBef>
                <a:spcPct val="0"/>
              </a:spcBef>
              <a:buNone/>
            </a:pPr>
            <a:endParaRPr lang="it-IT" altLang="it-IT" dirty="0"/>
          </a:p>
          <a:p>
            <a:pPr>
              <a:spcBef>
                <a:spcPct val="0"/>
              </a:spcBef>
              <a:buNone/>
            </a:pPr>
            <a:r>
              <a:rPr lang="it-IT" altLang="it-IT" dirty="0"/>
              <a:t>L</a:t>
            </a:r>
            <a:r>
              <a:rPr lang="ja-JP" altLang="it-IT" dirty="0"/>
              <a:t>’</a:t>
            </a:r>
            <a:r>
              <a:rPr lang="it-IT" altLang="ja-JP" dirty="0"/>
              <a:t>equilibrio di un vino dipende dai fattori legati ai componenti  e alle loro caratteristiche ma anche dalla vita del vino stesso (entro certi limiti)</a:t>
            </a:r>
            <a:endParaRPr lang="it-IT" altLang="it-IT" dirty="0"/>
          </a:p>
          <a:p>
            <a:endParaRPr lang="it-IT" dirty="0"/>
          </a:p>
        </p:txBody>
      </p:sp>
    </p:spTree>
    <p:extLst>
      <p:ext uri="{BB962C8B-B14F-4D97-AF65-F5344CB8AC3E}">
        <p14:creationId xmlns:p14="http://schemas.microsoft.com/office/powerpoint/2010/main" val="25485466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Picture 2" descr="http://www.vinoinrete.it/sommelier/immagini/equilibrio%20gustativo%20rossi.jpg">
            <a:extLst>
              <a:ext uri="{FF2B5EF4-FFF2-40B4-BE49-F238E27FC236}">
                <a16:creationId xmlns="" xmlns:a16="http://schemas.microsoft.com/office/drawing/2014/main" id="{C742D8B5-FAE9-4225-A28C-96D835C37D4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14728" y="1555040"/>
            <a:ext cx="7731985" cy="474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50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a:solidFill>
                  <a:srgbClr val="990033"/>
                </a:solidFill>
              </a:rPr>
              <a:t>Avvicinamento al Mondo del Vino e alla Degustazione</a:t>
            </a:r>
            <a:endParaRPr lang="it-IT" sz="4000" i="1" dirty="0">
              <a:solidFill>
                <a:srgbClr val="990033"/>
              </a:solidFill>
            </a:endParaRP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8973C7BC-06FE-4AAD-8C2E-52C0EA0D96F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33209" y="1825625"/>
            <a:ext cx="6525582" cy="4351338"/>
          </a:xfrm>
          <a:ln w="28575">
            <a:solidFill>
              <a:schemeClr val="tx1"/>
            </a:solidFill>
          </a:ln>
        </p:spPr>
      </p:pic>
    </p:spTree>
    <p:extLst>
      <p:ext uri="{BB962C8B-B14F-4D97-AF65-F5344CB8AC3E}">
        <p14:creationId xmlns:p14="http://schemas.microsoft.com/office/powerpoint/2010/main" val="2306041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EF73106E-CF31-4559-AD2B-73CC069B8784}"/>
              </a:ext>
            </a:extLst>
          </p:cNvPr>
          <p:cNvPicPr>
            <a:picLocks noGrp="1" noChangeAspect="1"/>
          </p:cNvPicPr>
          <p:nvPr>
            <p:ph idx="1"/>
          </p:nvPr>
        </p:nvPicPr>
        <p:blipFill>
          <a:blip r:embed="rId4"/>
          <a:stretch>
            <a:fillRect/>
          </a:stretch>
        </p:blipFill>
        <p:spPr>
          <a:xfrm>
            <a:off x="1914728" y="1593806"/>
            <a:ext cx="7509163" cy="4899069"/>
          </a:xfrm>
          <a:prstGeom prst="rect">
            <a:avLst/>
          </a:prstGeom>
        </p:spPr>
      </p:pic>
    </p:spTree>
    <p:extLst>
      <p:ext uri="{BB962C8B-B14F-4D97-AF65-F5344CB8AC3E}">
        <p14:creationId xmlns:p14="http://schemas.microsoft.com/office/powerpoint/2010/main" val="24876074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r>
              <a:rPr lang="it-IT" dirty="0"/>
              <a:t>DEFINIZIONI</a:t>
            </a:r>
          </a:p>
          <a:p>
            <a:pPr>
              <a:spcBef>
                <a:spcPct val="0"/>
              </a:spcBef>
              <a:buNone/>
            </a:pPr>
            <a:r>
              <a:rPr lang="it-IT" altLang="it-IT" b="1" dirty="0">
                <a:solidFill>
                  <a:srgbClr val="FF0000"/>
                </a:solidFill>
              </a:rPr>
              <a:t>POCO EQUILIBRATO </a:t>
            </a:r>
            <a:r>
              <a:rPr lang="it-IT" altLang="it-IT" dirty="0"/>
              <a:t>– Vino in cui una componente M/D prevale decisamente sull’</a:t>
            </a:r>
            <a:r>
              <a:rPr lang="it-IT" altLang="ja-JP" dirty="0"/>
              <a:t>altra</a:t>
            </a:r>
          </a:p>
          <a:p>
            <a:pPr>
              <a:spcBef>
                <a:spcPct val="0"/>
              </a:spcBef>
              <a:buNone/>
            </a:pPr>
            <a:endParaRPr lang="it-IT" altLang="it-IT" dirty="0"/>
          </a:p>
          <a:p>
            <a:pPr>
              <a:spcBef>
                <a:spcPct val="0"/>
              </a:spcBef>
              <a:buNone/>
            </a:pPr>
            <a:r>
              <a:rPr lang="it-IT" altLang="it-IT" b="1" dirty="0">
                <a:solidFill>
                  <a:srgbClr val="FF0000"/>
                </a:solidFill>
              </a:rPr>
              <a:t>ABBASTANZA EQUILIBRATO </a:t>
            </a:r>
            <a:r>
              <a:rPr lang="it-IT" altLang="it-IT" dirty="0"/>
              <a:t>– Vino in cui (seppure non di molto) una componente è maggiore dell’</a:t>
            </a:r>
            <a:r>
              <a:rPr lang="it-IT" altLang="ja-JP" dirty="0"/>
              <a:t>altra</a:t>
            </a:r>
          </a:p>
          <a:p>
            <a:pPr>
              <a:spcBef>
                <a:spcPct val="0"/>
              </a:spcBef>
              <a:buNone/>
            </a:pPr>
            <a:endParaRPr lang="it-IT" altLang="it-IT" dirty="0">
              <a:solidFill>
                <a:srgbClr val="FF0000"/>
              </a:solidFill>
            </a:endParaRPr>
          </a:p>
          <a:p>
            <a:pPr>
              <a:spcBef>
                <a:spcPct val="0"/>
              </a:spcBef>
              <a:buNone/>
            </a:pPr>
            <a:r>
              <a:rPr lang="it-IT" altLang="it-IT" b="1" dirty="0">
                <a:solidFill>
                  <a:srgbClr val="FF0000"/>
                </a:solidFill>
              </a:rPr>
              <a:t>EQUILIBRATO</a:t>
            </a:r>
            <a:r>
              <a:rPr lang="it-IT" altLang="it-IT" dirty="0">
                <a:solidFill>
                  <a:srgbClr val="FF0000"/>
                </a:solidFill>
              </a:rPr>
              <a:t> </a:t>
            </a:r>
            <a:r>
              <a:rPr lang="it-IT" altLang="it-IT" dirty="0"/>
              <a:t>– Vino in cui la proporzioni tra le sensazioni M/D sono in equilibrio tra di loro </a:t>
            </a:r>
          </a:p>
          <a:p>
            <a:endParaRPr lang="it-IT" dirty="0"/>
          </a:p>
        </p:txBody>
      </p:sp>
    </p:spTree>
    <p:extLst>
      <p:ext uri="{BB962C8B-B14F-4D97-AF65-F5344CB8AC3E}">
        <p14:creationId xmlns:p14="http://schemas.microsoft.com/office/powerpoint/2010/main" val="32918056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GUSTO</a:t>
            </a:r>
          </a:p>
          <a:p>
            <a:pPr marL="0" indent="0" algn="ctr">
              <a:buNone/>
            </a:pPr>
            <a:r>
              <a:rPr lang="it-IT" dirty="0">
                <a:solidFill>
                  <a:srgbClr val="990033"/>
                </a:solidFill>
              </a:rPr>
              <a:t>Armonia complessiva</a:t>
            </a:r>
          </a:p>
          <a:p>
            <a:pPr>
              <a:spcBef>
                <a:spcPct val="0"/>
              </a:spcBef>
              <a:buNone/>
            </a:pPr>
            <a:r>
              <a:rPr lang="it-IT" altLang="it-IT" dirty="0"/>
              <a:t>L</a:t>
            </a:r>
            <a:r>
              <a:rPr lang="ja-JP" altLang="it-IT" dirty="0"/>
              <a:t>’</a:t>
            </a:r>
            <a:r>
              <a:rPr lang="it-IT" altLang="ja-JP" dirty="0"/>
              <a:t>Armonia complessiva di un vino rappresenta la sintesi perfetta delle qualità osservate durante la degustazione e deve esprimere l</a:t>
            </a:r>
            <a:r>
              <a:rPr lang="ja-JP" altLang="it-IT" dirty="0"/>
              <a:t>’</a:t>
            </a:r>
            <a:r>
              <a:rPr lang="it-IT" altLang="ja-JP" dirty="0"/>
              <a:t>accordo tra le componenti (Visive, Olfattive, Gustative). </a:t>
            </a:r>
          </a:p>
          <a:p>
            <a:pPr>
              <a:spcBef>
                <a:spcPct val="0"/>
              </a:spcBef>
              <a:buNone/>
            </a:pPr>
            <a:r>
              <a:rPr lang="it-IT" altLang="it-IT" dirty="0"/>
              <a:t>Tutte insieme esse devono contribuire a determinare una piacevole proporzione ed un perfetto connubio in un gradevole liberarsi  di sensazioni che procedano in modo coerente tra di loro ed armonioso.</a:t>
            </a:r>
          </a:p>
          <a:p>
            <a:pPr marL="0" indent="0">
              <a:buNone/>
            </a:pPr>
            <a:endParaRPr lang="it-IT" dirty="0"/>
          </a:p>
        </p:txBody>
      </p:sp>
    </p:spTree>
    <p:extLst>
      <p:ext uri="{BB962C8B-B14F-4D97-AF65-F5344CB8AC3E}">
        <p14:creationId xmlns:p14="http://schemas.microsoft.com/office/powerpoint/2010/main" val="4430138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algn="ctr">
              <a:spcBef>
                <a:spcPct val="0"/>
              </a:spcBef>
              <a:buNone/>
            </a:pPr>
            <a:r>
              <a:rPr lang="it-IT" altLang="it-IT" dirty="0">
                <a:solidFill>
                  <a:srgbClr val="990033"/>
                </a:solidFill>
              </a:rPr>
              <a:t>GUSTO</a:t>
            </a:r>
          </a:p>
          <a:p>
            <a:pPr algn="ctr">
              <a:spcBef>
                <a:spcPct val="0"/>
              </a:spcBef>
              <a:buNone/>
            </a:pPr>
            <a:r>
              <a:rPr lang="it-IT" altLang="it-IT" dirty="0">
                <a:solidFill>
                  <a:srgbClr val="990033"/>
                </a:solidFill>
              </a:rPr>
              <a:t>Armonia complessiva</a:t>
            </a:r>
          </a:p>
          <a:p>
            <a:pPr>
              <a:spcBef>
                <a:spcPct val="0"/>
              </a:spcBef>
              <a:buNone/>
            </a:pPr>
            <a:endParaRPr lang="it-IT" altLang="it-IT" dirty="0"/>
          </a:p>
          <a:p>
            <a:pPr>
              <a:spcBef>
                <a:spcPct val="0"/>
              </a:spcBef>
              <a:buNone/>
            </a:pPr>
            <a:r>
              <a:rPr lang="it-IT" altLang="it-IT" dirty="0"/>
              <a:t>Normalmente l</a:t>
            </a:r>
            <a:r>
              <a:rPr lang="ja-JP" altLang="it-IT" dirty="0"/>
              <a:t>’</a:t>
            </a:r>
            <a:r>
              <a:rPr lang="it-IT" altLang="ja-JP" dirty="0"/>
              <a:t>Armonia di un vino altro non è che il rispetto delle premesse visive e delle  promesse olfattive (se coerenti con il tipo di vino e la sua età) rispetto alla tensione gustativa ed alla sua complessità di sensazioni.</a:t>
            </a:r>
          </a:p>
          <a:p>
            <a:pPr eaLnBrk="1" hangingPunct="1">
              <a:spcBef>
                <a:spcPct val="0"/>
              </a:spcBef>
              <a:buFontTx/>
              <a:buNone/>
            </a:pPr>
            <a:endParaRPr lang="it-IT" altLang="it-IT" sz="2800" dirty="0"/>
          </a:p>
          <a:p>
            <a:pPr>
              <a:spcBef>
                <a:spcPct val="0"/>
              </a:spcBef>
              <a:buNone/>
            </a:pPr>
            <a:endParaRPr lang="it-IT" altLang="ja-JP" dirty="0"/>
          </a:p>
        </p:txBody>
      </p:sp>
    </p:spTree>
    <p:extLst>
      <p:ext uri="{BB962C8B-B14F-4D97-AF65-F5344CB8AC3E}">
        <p14:creationId xmlns:p14="http://schemas.microsoft.com/office/powerpoint/2010/main" val="6938066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a:bodyPr>
          <a:lstStyle/>
          <a:p>
            <a:pPr algn="ctr" eaLnBrk="1" hangingPunct="1">
              <a:spcBef>
                <a:spcPct val="0"/>
              </a:spcBef>
              <a:buFontTx/>
              <a:buNone/>
            </a:pPr>
            <a:r>
              <a:rPr lang="it-IT" altLang="it-IT" b="1" dirty="0">
                <a:solidFill>
                  <a:srgbClr val="990033"/>
                </a:solidFill>
              </a:rPr>
              <a:t>GUSTO</a:t>
            </a:r>
          </a:p>
          <a:p>
            <a:pPr algn="ctr" eaLnBrk="1" hangingPunct="1">
              <a:spcBef>
                <a:spcPct val="0"/>
              </a:spcBef>
              <a:buFontTx/>
              <a:buNone/>
            </a:pPr>
            <a:r>
              <a:rPr lang="it-IT" altLang="it-IT" sz="2800" b="1" dirty="0">
                <a:solidFill>
                  <a:srgbClr val="990033"/>
                </a:solidFill>
              </a:rPr>
              <a:t>Armonia</a:t>
            </a:r>
          </a:p>
          <a:p>
            <a:pPr eaLnBrk="1" hangingPunct="1">
              <a:spcBef>
                <a:spcPct val="0"/>
              </a:spcBef>
              <a:buFontTx/>
              <a:buNone/>
            </a:pPr>
            <a:r>
              <a:rPr lang="it-IT" altLang="it-IT" sz="2800" dirty="0"/>
              <a:t>In base all’a</a:t>
            </a:r>
            <a:r>
              <a:rPr lang="it-IT" altLang="ja-JP" sz="2800" dirty="0"/>
              <a:t>rmonia i vini si definiscono:</a:t>
            </a:r>
            <a:endParaRPr lang="it-IT" altLang="it-IT" sz="2800" dirty="0">
              <a:solidFill>
                <a:srgbClr val="960000"/>
              </a:solidFill>
            </a:endParaRPr>
          </a:p>
          <a:p>
            <a:pPr eaLnBrk="1" hangingPunct="1">
              <a:spcBef>
                <a:spcPct val="0"/>
              </a:spcBef>
              <a:buFontTx/>
              <a:buNone/>
            </a:pPr>
            <a:r>
              <a:rPr lang="it-IT" altLang="it-IT" sz="2800" dirty="0">
                <a:solidFill>
                  <a:srgbClr val="990033"/>
                </a:solidFill>
              </a:rPr>
              <a:t>Poco armonico</a:t>
            </a:r>
          </a:p>
          <a:p>
            <a:pPr eaLnBrk="1" hangingPunct="1">
              <a:spcBef>
                <a:spcPct val="0"/>
              </a:spcBef>
              <a:buFontTx/>
              <a:buNone/>
            </a:pPr>
            <a:r>
              <a:rPr lang="it-IT" altLang="it-IT" sz="2800" dirty="0"/>
              <a:t>Quando il vino fa registrare una netta discrepanza tra le componenti</a:t>
            </a:r>
            <a:endParaRPr lang="it-IT" altLang="it-IT" sz="2800" dirty="0">
              <a:solidFill>
                <a:srgbClr val="960000"/>
              </a:solidFill>
            </a:endParaRPr>
          </a:p>
          <a:p>
            <a:pPr eaLnBrk="1" hangingPunct="1">
              <a:spcBef>
                <a:spcPct val="0"/>
              </a:spcBef>
              <a:buFontTx/>
              <a:buNone/>
            </a:pPr>
            <a:r>
              <a:rPr lang="it-IT" altLang="it-IT" sz="2800" dirty="0">
                <a:solidFill>
                  <a:srgbClr val="990033"/>
                </a:solidFill>
              </a:rPr>
              <a:t>Abbastanza armonico</a:t>
            </a:r>
          </a:p>
          <a:p>
            <a:pPr eaLnBrk="1" hangingPunct="1">
              <a:spcBef>
                <a:spcPct val="0"/>
              </a:spcBef>
              <a:buFontTx/>
              <a:buNone/>
            </a:pPr>
            <a:r>
              <a:rPr lang="it-IT" altLang="it-IT" sz="2800" dirty="0"/>
              <a:t>Quando il vino è labilmente imperfetto in qualche sua modulazione</a:t>
            </a:r>
            <a:endParaRPr lang="it-IT" altLang="it-IT" sz="2800" dirty="0">
              <a:solidFill>
                <a:srgbClr val="960000"/>
              </a:solidFill>
            </a:endParaRPr>
          </a:p>
          <a:p>
            <a:pPr eaLnBrk="1" hangingPunct="1">
              <a:spcBef>
                <a:spcPct val="0"/>
              </a:spcBef>
              <a:buFontTx/>
              <a:buNone/>
            </a:pPr>
            <a:r>
              <a:rPr lang="it-IT" altLang="it-IT" sz="2800" dirty="0">
                <a:solidFill>
                  <a:srgbClr val="990033"/>
                </a:solidFill>
              </a:rPr>
              <a:t>Armonico</a:t>
            </a:r>
          </a:p>
          <a:p>
            <a:pPr eaLnBrk="1" hangingPunct="1">
              <a:spcBef>
                <a:spcPct val="0"/>
              </a:spcBef>
              <a:buFontTx/>
              <a:buNone/>
            </a:pPr>
            <a:r>
              <a:rPr lang="it-IT" altLang="it-IT" sz="2800" dirty="0"/>
              <a:t>Quando il vino è perfettamente raccordato tra le componenti nella tipologia e nella sequenza oltre che nel grado intrinseco di contenuto</a:t>
            </a:r>
          </a:p>
          <a:p>
            <a:endParaRPr lang="it-IT" dirty="0"/>
          </a:p>
        </p:txBody>
      </p:sp>
    </p:spTree>
    <p:extLst>
      <p:ext uri="{BB962C8B-B14F-4D97-AF65-F5344CB8AC3E}">
        <p14:creationId xmlns:p14="http://schemas.microsoft.com/office/powerpoint/2010/main" val="19891927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b="1" dirty="0">
                <a:solidFill>
                  <a:srgbClr val="990033"/>
                </a:solidFill>
              </a:rPr>
              <a:t>CENNI STORICI</a:t>
            </a:r>
          </a:p>
          <a:p>
            <a:pPr marL="0" indent="0" algn="ctr">
              <a:buNone/>
            </a:pPr>
            <a:endParaRPr lang="it-IT" b="1" dirty="0">
              <a:solidFill>
                <a:srgbClr val="990033"/>
              </a:solidFill>
            </a:endParaRPr>
          </a:p>
          <a:p>
            <a:pPr algn="ctr">
              <a:spcBef>
                <a:spcPct val="0"/>
              </a:spcBef>
              <a:buNone/>
            </a:pPr>
            <a:r>
              <a:rPr lang="it-IT" altLang="it-IT" i="1" dirty="0">
                <a:solidFill>
                  <a:srgbClr val="808000"/>
                </a:solidFill>
              </a:rPr>
              <a:t>Origine della vitis vinifera</a:t>
            </a:r>
          </a:p>
          <a:p>
            <a:pPr algn="ctr">
              <a:spcBef>
                <a:spcPct val="0"/>
              </a:spcBef>
              <a:buNone/>
            </a:pPr>
            <a:endParaRPr lang="it-IT" altLang="it-IT" i="1" dirty="0">
              <a:solidFill>
                <a:srgbClr val="808000"/>
              </a:solidFill>
            </a:endParaRPr>
          </a:p>
          <a:p>
            <a:pPr algn="ctr">
              <a:spcBef>
                <a:spcPct val="0"/>
              </a:spcBef>
              <a:buNone/>
            </a:pPr>
            <a:r>
              <a:rPr lang="it-IT" altLang="it-IT" i="1" dirty="0">
                <a:solidFill>
                  <a:srgbClr val="808000"/>
                </a:solidFill>
              </a:rPr>
              <a:t>Diffusione dalla Mezzaluna fertile a tutto il mediterraneo</a:t>
            </a:r>
          </a:p>
          <a:p>
            <a:pPr algn="ctr">
              <a:spcBef>
                <a:spcPct val="0"/>
              </a:spcBef>
              <a:buNone/>
            </a:pPr>
            <a:endParaRPr lang="it-IT" altLang="it-IT" i="1" dirty="0">
              <a:solidFill>
                <a:srgbClr val="808000"/>
              </a:solidFill>
            </a:endParaRPr>
          </a:p>
          <a:p>
            <a:pPr algn="ctr">
              <a:spcBef>
                <a:spcPct val="0"/>
              </a:spcBef>
              <a:buNone/>
            </a:pPr>
            <a:r>
              <a:rPr lang="it-IT" altLang="it-IT" i="1" dirty="0">
                <a:solidFill>
                  <a:srgbClr val="808000"/>
                </a:solidFill>
              </a:rPr>
              <a:t>La viticoltura durante l’impero romano, medio evo e rinascimento</a:t>
            </a:r>
          </a:p>
          <a:p>
            <a:pPr algn="ctr">
              <a:spcBef>
                <a:spcPct val="0"/>
              </a:spcBef>
              <a:buNone/>
            </a:pPr>
            <a:endParaRPr lang="it-IT" altLang="it-IT" i="1" dirty="0">
              <a:solidFill>
                <a:srgbClr val="808000"/>
              </a:solidFill>
            </a:endParaRPr>
          </a:p>
          <a:p>
            <a:pPr algn="ctr">
              <a:spcBef>
                <a:spcPct val="0"/>
              </a:spcBef>
              <a:buNone/>
            </a:pPr>
            <a:r>
              <a:rPr lang="it-IT" altLang="it-IT" i="1" dirty="0">
                <a:solidFill>
                  <a:srgbClr val="808000"/>
                </a:solidFill>
              </a:rPr>
              <a:t>1862 Louis Pasteur </a:t>
            </a:r>
          </a:p>
          <a:p>
            <a:pPr algn="ctr">
              <a:spcBef>
                <a:spcPct val="0"/>
              </a:spcBef>
              <a:buNone/>
            </a:pPr>
            <a:endParaRPr lang="it-IT" altLang="it-IT" i="1" dirty="0">
              <a:solidFill>
                <a:srgbClr val="808000"/>
              </a:solidFill>
            </a:endParaRPr>
          </a:p>
          <a:p>
            <a:pPr algn="ctr">
              <a:spcBef>
                <a:spcPct val="0"/>
              </a:spcBef>
              <a:buNone/>
            </a:pPr>
            <a:r>
              <a:rPr lang="it-IT" altLang="it-IT" i="1" dirty="0">
                <a:solidFill>
                  <a:srgbClr val="808000"/>
                </a:solidFill>
              </a:rPr>
              <a:t>Oidio e fillossera</a:t>
            </a:r>
          </a:p>
          <a:p>
            <a:endParaRPr lang="it-IT" dirty="0"/>
          </a:p>
        </p:txBody>
      </p:sp>
    </p:spTree>
    <p:extLst>
      <p:ext uri="{BB962C8B-B14F-4D97-AF65-F5344CB8AC3E}">
        <p14:creationId xmlns:p14="http://schemas.microsoft.com/office/powerpoint/2010/main" val="4945953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77500" lnSpcReduction="20000"/>
          </a:bodyPr>
          <a:lstStyle/>
          <a:p>
            <a:pPr marL="0" indent="0" algn="ctr">
              <a:buNone/>
            </a:pPr>
            <a:r>
              <a:rPr lang="it-IT" b="1" dirty="0">
                <a:solidFill>
                  <a:srgbClr val="990033"/>
                </a:solidFill>
              </a:rPr>
              <a:t>CENNI DI VITICULTURA</a:t>
            </a:r>
          </a:p>
          <a:p>
            <a:r>
              <a:rPr lang="it-IT" dirty="0">
                <a:solidFill>
                  <a:srgbClr val="990033"/>
                </a:solidFill>
              </a:rPr>
              <a:t>Tipologia del terreno</a:t>
            </a:r>
          </a:p>
          <a:p>
            <a:pPr marL="0" indent="0">
              <a:buNone/>
            </a:pPr>
            <a:r>
              <a:rPr lang="it-IT" dirty="0"/>
              <a:t>a)</a:t>
            </a:r>
            <a:r>
              <a:rPr lang="it-IT" b="1" dirty="0"/>
              <a:t>   Sabbiosi </a:t>
            </a:r>
            <a:r>
              <a:rPr lang="it-IT" dirty="0"/>
              <a:t>che da daranno vini scarsi di colore ed estratti ma fini e delicati</a:t>
            </a:r>
          </a:p>
          <a:p>
            <a:pPr marL="0" indent="0">
              <a:buNone/>
            </a:pPr>
            <a:r>
              <a:rPr lang="it-IT" dirty="0"/>
              <a:t>b</a:t>
            </a:r>
            <a:r>
              <a:rPr lang="it-IT" b="1" dirty="0"/>
              <a:t>)   Calcarei </a:t>
            </a:r>
            <a:r>
              <a:rPr lang="it-IT" dirty="0"/>
              <a:t>che daranno vini ricchi di alcool e profumi</a:t>
            </a:r>
          </a:p>
          <a:p>
            <a:pPr marL="0" indent="0">
              <a:buNone/>
            </a:pPr>
            <a:r>
              <a:rPr lang="it-IT" dirty="0"/>
              <a:t>c)   </a:t>
            </a:r>
            <a:r>
              <a:rPr lang="it-IT" b="1" dirty="0"/>
              <a:t>Ciottolosi</a:t>
            </a:r>
            <a:r>
              <a:rPr lang="it-IT" dirty="0"/>
              <a:t> che daranno vini strutturati con alto tenore alcolico</a:t>
            </a:r>
          </a:p>
          <a:p>
            <a:pPr marL="0" indent="0">
              <a:buNone/>
            </a:pPr>
            <a:r>
              <a:rPr lang="it-IT" dirty="0"/>
              <a:t>d)</a:t>
            </a:r>
            <a:r>
              <a:rPr lang="it-IT" b="1" dirty="0"/>
              <a:t>   Argillosi </a:t>
            </a:r>
            <a:r>
              <a:rPr lang="it-IT" dirty="0"/>
              <a:t>che daranno vini longevi e ricchi di acidità ed estratti</a:t>
            </a:r>
          </a:p>
          <a:p>
            <a:pPr marL="0" indent="0">
              <a:buNone/>
            </a:pPr>
            <a:endParaRPr lang="it-IT" dirty="0"/>
          </a:p>
          <a:p>
            <a:r>
              <a:rPr lang="it-IT" dirty="0">
                <a:solidFill>
                  <a:srgbClr val="990033"/>
                </a:solidFill>
              </a:rPr>
              <a:t>Preparazione del terreno</a:t>
            </a:r>
          </a:p>
          <a:p>
            <a:pPr marL="457200" indent="-457200">
              <a:buAutoNum type="alphaLcParenR"/>
            </a:pPr>
            <a:r>
              <a:rPr lang="it-IT" dirty="0"/>
              <a:t>Scasso</a:t>
            </a:r>
          </a:p>
          <a:p>
            <a:pPr marL="457200" indent="-457200">
              <a:buAutoNum type="alphaLcParenR"/>
            </a:pPr>
            <a:r>
              <a:rPr lang="it-IT" dirty="0"/>
              <a:t>Drenaggio</a:t>
            </a:r>
          </a:p>
          <a:p>
            <a:pPr marL="457200" indent="-457200">
              <a:buAutoNum type="alphaLcParenR"/>
            </a:pPr>
            <a:r>
              <a:rPr lang="it-IT" dirty="0"/>
              <a:t>fresatura</a:t>
            </a:r>
          </a:p>
          <a:p>
            <a:endParaRPr lang="it-IT" dirty="0"/>
          </a:p>
        </p:txBody>
      </p:sp>
    </p:spTree>
    <p:extLst>
      <p:ext uri="{BB962C8B-B14F-4D97-AF65-F5344CB8AC3E}">
        <p14:creationId xmlns:p14="http://schemas.microsoft.com/office/powerpoint/2010/main" val="1285640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77500" lnSpcReduction="20000"/>
          </a:bodyPr>
          <a:lstStyle/>
          <a:p>
            <a:pPr marL="0" indent="0" algn="ctr">
              <a:buNone/>
            </a:pPr>
            <a:r>
              <a:rPr lang="it-IT" b="1" dirty="0">
                <a:solidFill>
                  <a:srgbClr val="990033"/>
                </a:solidFill>
              </a:rPr>
              <a:t>CENNI DI VITICULTURA</a:t>
            </a:r>
          </a:p>
          <a:p>
            <a:r>
              <a:rPr lang="it-IT" dirty="0">
                <a:solidFill>
                  <a:srgbClr val="990033"/>
                </a:solidFill>
              </a:rPr>
              <a:t>Tipologia del terreno</a:t>
            </a:r>
          </a:p>
          <a:p>
            <a:pPr marL="0" indent="0">
              <a:buNone/>
            </a:pPr>
            <a:r>
              <a:rPr lang="it-IT" dirty="0"/>
              <a:t>a)</a:t>
            </a:r>
            <a:r>
              <a:rPr lang="it-IT" b="1" dirty="0"/>
              <a:t>   Sabbiosi </a:t>
            </a:r>
            <a:r>
              <a:rPr lang="it-IT" dirty="0"/>
              <a:t>che da daranno vini scarsi di colore ed estratti ma fini e delicati</a:t>
            </a:r>
          </a:p>
          <a:p>
            <a:pPr marL="0" indent="0">
              <a:buNone/>
            </a:pPr>
            <a:r>
              <a:rPr lang="it-IT" dirty="0"/>
              <a:t>b</a:t>
            </a:r>
            <a:r>
              <a:rPr lang="it-IT" b="1" dirty="0"/>
              <a:t>)   Calcarei </a:t>
            </a:r>
            <a:r>
              <a:rPr lang="it-IT" dirty="0"/>
              <a:t>che daranno vini ricchi di alcool e profumi</a:t>
            </a:r>
          </a:p>
          <a:p>
            <a:pPr marL="0" indent="0">
              <a:buNone/>
            </a:pPr>
            <a:r>
              <a:rPr lang="it-IT" dirty="0"/>
              <a:t>c)   </a:t>
            </a:r>
            <a:r>
              <a:rPr lang="it-IT" b="1" dirty="0"/>
              <a:t>Ciottolosi</a:t>
            </a:r>
            <a:r>
              <a:rPr lang="it-IT" dirty="0"/>
              <a:t> che daranno vini strutturati con alto tenore alcolico</a:t>
            </a:r>
          </a:p>
          <a:p>
            <a:pPr marL="0" indent="0">
              <a:buNone/>
            </a:pPr>
            <a:r>
              <a:rPr lang="it-IT" dirty="0"/>
              <a:t>d)</a:t>
            </a:r>
            <a:r>
              <a:rPr lang="it-IT" b="1" dirty="0"/>
              <a:t>   Argillosi </a:t>
            </a:r>
            <a:r>
              <a:rPr lang="it-IT" dirty="0"/>
              <a:t>che daranno vini longevi e ricchi di acidità ed estratti</a:t>
            </a:r>
          </a:p>
          <a:p>
            <a:pPr marL="0" indent="0">
              <a:buNone/>
            </a:pPr>
            <a:endParaRPr lang="it-IT" dirty="0"/>
          </a:p>
          <a:p>
            <a:r>
              <a:rPr lang="it-IT" dirty="0">
                <a:solidFill>
                  <a:srgbClr val="990033"/>
                </a:solidFill>
              </a:rPr>
              <a:t>Preparazione del terreno</a:t>
            </a:r>
          </a:p>
          <a:p>
            <a:pPr marL="457200" indent="-457200">
              <a:buAutoNum type="alphaLcParenR"/>
            </a:pPr>
            <a:r>
              <a:rPr lang="it-IT" dirty="0"/>
              <a:t>Scasso</a:t>
            </a:r>
          </a:p>
          <a:p>
            <a:pPr marL="457200" indent="-457200">
              <a:buAutoNum type="alphaLcParenR"/>
            </a:pPr>
            <a:r>
              <a:rPr lang="it-IT" dirty="0"/>
              <a:t>Drenaggio</a:t>
            </a:r>
          </a:p>
          <a:p>
            <a:pPr marL="457200" indent="-457200">
              <a:buAutoNum type="alphaLcParenR"/>
            </a:pPr>
            <a:r>
              <a:rPr lang="it-IT" dirty="0"/>
              <a:t>fresatura</a:t>
            </a:r>
          </a:p>
          <a:p>
            <a:endParaRPr lang="it-IT" dirty="0"/>
          </a:p>
        </p:txBody>
      </p:sp>
    </p:spTree>
    <p:extLst>
      <p:ext uri="{BB962C8B-B14F-4D97-AF65-F5344CB8AC3E}">
        <p14:creationId xmlns:p14="http://schemas.microsoft.com/office/powerpoint/2010/main" val="23155837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90603" y="1731663"/>
            <a:ext cx="3076952" cy="5126337"/>
          </a:xfrm>
        </p:spPr>
      </p:pic>
      <p:pic>
        <p:nvPicPr>
          <p:cNvPr id="6" name="Immagin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4255" y="1731663"/>
            <a:ext cx="3126268" cy="5167312"/>
          </a:xfrm>
          <a:prstGeom prst="rect">
            <a:avLst/>
          </a:prstGeom>
        </p:spPr>
      </p:pic>
    </p:spTree>
    <p:extLst>
      <p:ext uri="{BB962C8B-B14F-4D97-AF65-F5344CB8AC3E}">
        <p14:creationId xmlns:p14="http://schemas.microsoft.com/office/powerpoint/2010/main" val="33202962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281568"/>
            <a:ext cx="8260576" cy="6195432"/>
          </a:xfrm>
          <a:prstGeom prst="rect">
            <a:avLst/>
          </a:prstGeom>
        </p:spPr>
      </p:pic>
    </p:spTree>
    <p:extLst>
      <p:ext uri="{BB962C8B-B14F-4D97-AF65-F5344CB8AC3E}">
        <p14:creationId xmlns:p14="http://schemas.microsoft.com/office/powerpoint/2010/main" val="276549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Immagine 2"/>
          <p:cNvPicPr>
            <a:picLocks noChangeAspect="1"/>
          </p:cNvPicPr>
          <p:nvPr/>
        </p:nvPicPr>
        <p:blipFill>
          <a:blip r:embed="rId4"/>
          <a:stretch>
            <a:fillRect/>
          </a:stretch>
        </p:blipFill>
        <p:spPr>
          <a:xfrm>
            <a:off x="1996068" y="1632167"/>
            <a:ext cx="7738947" cy="5098102"/>
          </a:xfrm>
          <a:prstGeom prst="rect">
            <a:avLst/>
          </a:prstGeom>
        </p:spPr>
      </p:pic>
    </p:spTree>
    <p:extLst>
      <p:ext uri="{BB962C8B-B14F-4D97-AF65-F5344CB8AC3E}">
        <p14:creationId xmlns:p14="http://schemas.microsoft.com/office/powerpoint/2010/main" val="26818076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SESTO DI IMPIANTO</a:t>
            </a:r>
          </a:p>
          <a:p>
            <a:r>
              <a:rPr lang="it-IT" dirty="0"/>
              <a:t>Orientamento solare dei filari</a:t>
            </a:r>
          </a:p>
          <a:p>
            <a:r>
              <a:rPr lang="it-IT" dirty="0"/>
              <a:t>Densità per ettaro</a:t>
            </a:r>
          </a:p>
          <a:p>
            <a:r>
              <a:rPr lang="it-IT" dirty="0"/>
              <a:t>In base alla latitudine</a:t>
            </a:r>
          </a:p>
          <a:p>
            <a:r>
              <a:rPr lang="it-IT" dirty="0"/>
              <a:t>All’altezza s.l.m.</a:t>
            </a:r>
          </a:p>
          <a:p>
            <a:r>
              <a:rPr lang="it-IT" dirty="0"/>
              <a:t>Alla tradizione consolidata sul territorio</a:t>
            </a:r>
          </a:p>
          <a:p>
            <a:r>
              <a:rPr lang="it-IT" dirty="0"/>
              <a:t>Al tipo di lavorazione applicata</a:t>
            </a:r>
          </a:p>
          <a:p>
            <a:pPr lvl="1"/>
            <a:r>
              <a:rPr lang="it-IT" dirty="0"/>
              <a:t>Meccanica</a:t>
            </a:r>
          </a:p>
          <a:p>
            <a:pPr lvl="1"/>
            <a:r>
              <a:rPr lang="it-IT" dirty="0"/>
              <a:t>Manuale</a:t>
            </a:r>
          </a:p>
          <a:p>
            <a:pPr lvl="1"/>
            <a:endParaRPr lang="it-IT" dirty="0"/>
          </a:p>
          <a:p>
            <a:endParaRPr lang="it-IT" dirty="0"/>
          </a:p>
        </p:txBody>
      </p:sp>
    </p:spTree>
    <p:extLst>
      <p:ext uri="{BB962C8B-B14F-4D97-AF65-F5344CB8AC3E}">
        <p14:creationId xmlns:p14="http://schemas.microsoft.com/office/powerpoint/2010/main" val="20227788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FORMA DI ALLEVAMENTO</a:t>
            </a:r>
          </a:p>
          <a:p>
            <a:r>
              <a:rPr lang="it-IT" dirty="0"/>
              <a:t>Alberate</a:t>
            </a:r>
          </a:p>
          <a:p>
            <a:r>
              <a:rPr lang="it-IT" dirty="0"/>
              <a:t>Alberello</a:t>
            </a:r>
          </a:p>
          <a:p>
            <a:r>
              <a:rPr lang="it-IT" dirty="0" err="1"/>
              <a:t>Guyot</a:t>
            </a:r>
            <a:endParaRPr lang="it-IT" dirty="0"/>
          </a:p>
          <a:p>
            <a:r>
              <a:rPr lang="it-IT" dirty="0"/>
              <a:t>Cordone Speronato</a:t>
            </a:r>
          </a:p>
          <a:p>
            <a:r>
              <a:rPr lang="it-IT" dirty="0"/>
              <a:t>Casarsa (meccanizzabile)</a:t>
            </a:r>
          </a:p>
          <a:p>
            <a:r>
              <a:rPr lang="it-IT" dirty="0" err="1"/>
              <a:t>Sylvoz</a:t>
            </a:r>
            <a:endParaRPr lang="it-IT" dirty="0"/>
          </a:p>
          <a:p>
            <a:r>
              <a:rPr lang="it-IT" dirty="0"/>
              <a:t>Geneva Double </a:t>
            </a:r>
            <a:r>
              <a:rPr lang="it-IT" dirty="0" err="1"/>
              <a:t>Curtain</a:t>
            </a:r>
            <a:r>
              <a:rPr lang="it-IT" dirty="0"/>
              <a:t> (meccanizzabile)</a:t>
            </a:r>
          </a:p>
          <a:p>
            <a:pPr marL="0" indent="0">
              <a:buNone/>
            </a:pPr>
            <a:endParaRPr lang="it-IT" dirty="0"/>
          </a:p>
          <a:p>
            <a:endParaRPr lang="it-IT" dirty="0"/>
          </a:p>
        </p:txBody>
      </p:sp>
    </p:spTree>
    <p:extLst>
      <p:ext uri="{BB962C8B-B14F-4D97-AF65-F5344CB8AC3E}">
        <p14:creationId xmlns:p14="http://schemas.microsoft.com/office/powerpoint/2010/main" val="30618784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POTATURA</a:t>
            </a:r>
          </a:p>
          <a:p>
            <a:pPr marL="0" indent="0">
              <a:buNone/>
            </a:pPr>
            <a:r>
              <a:rPr lang="it-IT" dirty="0"/>
              <a:t>Eliminazione mediante taglio del vecchio apparato vegetativo e in base alla forma di allevamento e della scelta produttiva, quanti capo a frutto lasciare.</a:t>
            </a:r>
          </a:p>
          <a:p>
            <a:pPr marL="0" indent="0">
              <a:buNone/>
            </a:pPr>
            <a:endParaRPr lang="it-IT" dirty="0"/>
          </a:p>
        </p:txBody>
      </p:sp>
    </p:spTree>
    <p:extLst>
      <p:ext uri="{BB962C8B-B14F-4D97-AF65-F5344CB8AC3E}">
        <p14:creationId xmlns:p14="http://schemas.microsoft.com/office/powerpoint/2010/main" val="17447489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b="1" dirty="0">
                <a:solidFill>
                  <a:srgbClr val="990033"/>
                </a:solidFill>
              </a:rPr>
              <a:t>TRATTAMENTI ANTIPARASSITARI</a:t>
            </a:r>
          </a:p>
          <a:p>
            <a:r>
              <a:rPr lang="it-IT" dirty="0"/>
              <a:t>Da Virus: arricciamento, accartocciamento fogliare, suberosi corticale, legno riccio.</a:t>
            </a:r>
          </a:p>
          <a:p>
            <a:r>
              <a:rPr lang="it-IT" dirty="0"/>
              <a:t>Da funghi: </a:t>
            </a:r>
            <a:r>
              <a:rPr lang="it-IT" dirty="0" err="1"/>
              <a:t>peronospera</a:t>
            </a:r>
            <a:r>
              <a:rPr lang="it-IT" dirty="0"/>
              <a:t>, mal d’</a:t>
            </a:r>
            <a:r>
              <a:rPr lang="it-IT" dirty="0" err="1"/>
              <a:t>esca,oidio</a:t>
            </a:r>
            <a:endParaRPr lang="it-IT" dirty="0"/>
          </a:p>
          <a:p>
            <a:r>
              <a:rPr lang="it-IT" dirty="0"/>
              <a:t>Da insetti: ragnetti, tignole, fillossera*, nematodi</a:t>
            </a:r>
          </a:p>
          <a:p>
            <a:r>
              <a:rPr lang="it-IT" dirty="0"/>
              <a:t>Flavescenza dorata</a:t>
            </a:r>
          </a:p>
          <a:p>
            <a:r>
              <a:rPr lang="it-IT" sz="2800" dirty="0"/>
              <a:t>*Insetto fitofago importato dal nord America ( dove attacca solo le foglie della vite) nella seconda metà del ‘1800. Attacca l’apparato radicale della pianta distruggendola. E’ stato combattuto innestando su piede americano gran parte delle varietà mondiali. Solo il Cile e pochissimi vitigni europei sono ancora su piede autoctono.</a:t>
            </a:r>
          </a:p>
          <a:p>
            <a:endParaRPr lang="it-IT" dirty="0"/>
          </a:p>
        </p:txBody>
      </p:sp>
    </p:spTree>
    <p:extLst>
      <p:ext uri="{BB962C8B-B14F-4D97-AF65-F5344CB8AC3E}">
        <p14:creationId xmlns:p14="http://schemas.microsoft.com/office/powerpoint/2010/main" val="36854844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FOTOSINTESI CLOROFILLIANA</a:t>
            </a:r>
          </a:p>
          <a:p>
            <a:pPr algn="ctr"/>
            <a:endParaRPr lang="it-IT" dirty="0"/>
          </a:p>
          <a:p>
            <a:pPr marL="0" indent="0" algn="ctr">
              <a:buNone/>
            </a:pPr>
            <a:r>
              <a:rPr lang="it-IT" dirty="0"/>
              <a:t>6CO</a:t>
            </a:r>
            <a:r>
              <a:rPr lang="it-IT" baseline="-25000" dirty="0"/>
              <a:t>2</a:t>
            </a:r>
            <a:r>
              <a:rPr lang="it-IT" dirty="0"/>
              <a:t>+6H</a:t>
            </a:r>
            <a:r>
              <a:rPr lang="it-IT" baseline="-25000" dirty="0"/>
              <a:t>2</a:t>
            </a:r>
            <a:r>
              <a:rPr lang="it-IT" dirty="0"/>
              <a:t>O</a:t>
            </a:r>
            <a:r>
              <a:rPr lang="it-IT" baseline="-25000" dirty="0"/>
              <a:t> </a:t>
            </a:r>
            <a:r>
              <a:rPr lang="it-IT" dirty="0"/>
              <a:t> +  </a:t>
            </a:r>
            <a:r>
              <a:rPr lang="it-IT" sz="1800" dirty="0"/>
              <a:t>LUCE SOLARE E CLOROFILLA</a:t>
            </a:r>
            <a:br>
              <a:rPr lang="it-IT" sz="1800" dirty="0"/>
            </a:br>
            <a:r>
              <a:rPr lang="it-IT" sz="1800" dirty="0"/>
              <a:t/>
            </a:r>
            <a:br>
              <a:rPr lang="it-IT" sz="1800" dirty="0"/>
            </a:br>
            <a:r>
              <a:rPr lang="it-IT" sz="1800" dirty="0"/>
              <a:t>=</a:t>
            </a:r>
            <a:br>
              <a:rPr lang="it-IT" sz="1800" dirty="0"/>
            </a:br>
            <a:r>
              <a:rPr lang="it-IT" dirty="0"/>
              <a:t>C</a:t>
            </a:r>
            <a:r>
              <a:rPr lang="it-IT" baseline="-25000" dirty="0"/>
              <a:t>6</a:t>
            </a:r>
            <a:r>
              <a:rPr lang="it-IT" dirty="0"/>
              <a:t>H</a:t>
            </a:r>
            <a:r>
              <a:rPr lang="it-IT" baseline="-25000" dirty="0"/>
              <a:t>12</a:t>
            </a:r>
            <a:r>
              <a:rPr lang="it-IT" dirty="0"/>
              <a:t>O</a:t>
            </a:r>
            <a:r>
              <a:rPr lang="it-IT" baseline="-25000" dirty="0"/>
              <a:t>6 </a:t>
            </a:r>
            <a:r>
              <a:rPr lang="it-IT" dirty="0"/>
              <a:t>+ 6O</a:t>
            </a:r>
            <a:r>
              <a:rPr lang="it-IT" baseline="-25000" dirty="0"/>
              <a:t>2</a:t>
            </a:r>
            <a:r>
              <a:rPr lang="it-IT" dirty="0"/>
              <a:t/>
            </a:r>
            <a:br>
              <a:rPr lang="it-IT" dirty="0"/>
            </a:br>
            <a:r>
              <a:rPr lang="it-IT" dirty="0"/>
              <a:t>       </a:t>
            </a:r>
            <a:r>
              <a:rPr lang="it-IT" baseline="-25000" dirty="0"/>
              <a:t>GLUCOSIO         OSSIGENO</a:t>
            </a:r>
            <a:r>
              <a:rPr lang="it-IT" dirty="0"/>
              <a:t/>
            </a:r>
            <a:br>
              <a:rPr lang="it-IT" dirty="0"/>
            </a:br>
            <a:r>
              <a:rPr lang="it-IT" dirty="0"/>
              <a:t/>
            </a:r>
            <a:br>
              <a:rPr lang="it-IT" dirty="0"/>
            </a:br>
            <a:endParaRPr lang="it-IT" dirty="0"/>
          </a:p>
        </p:txBody>
      </p:sp>
    </p:spTree>
    <p:extLst>
      <p:ext uri="{BB962C8B-B14F-4D97-AF65-F5344CB8AC3E}">
        <p14:creationId xmlns:p14="http://schemas.microsoft.com/office/powerpoint/2010/main" val="96263716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LA VENDEMIA</a:t>
            </a:r>
          </a:p>
          <a:p>
            <a:pPr>
              <a:spcBef>
                <a:spcPct val="0"/>
              </a:spcBef>
              <a:buFontTx/>
              <a:buNone/>
            </a:pPr>
            <a:endParaRPr lang="it-IT" altLang="it-IT" dirty="0">
              <a:solidFill>
                <a:prstClr val="black"/>
              </a:solidFill>
            </a:endParaRPr>
          </a:p>
          <a:p>
            <a:pPr algn="ctr">
              <a:spcBef>
                <a:spcPct val="0"/>
              </a:spcBef>
              <a:buFontTx/>
              <a:buNone/>
            </a:pPr>
            <a:r>
              <a:rPr lang="it-IT" altLang="it-IT" sz="4000" dirty="0">
                <a:solidFill>
                  <a:prstClr val="black"/>
                </a:solidFill>
              </a:rPr>
              <a:t>Il momento della vendemmia può dipendere dai livelli di maturazione dell’uva </a:t>
            </a:r>
          </a:p>
          <a:p>
            <a:pPr>
              <a:spcBef>
                <a:spcPct val="0"/>
              </a:spcBef>
              <a:buFontTx/>
              <a:buNone/>
            </a:pPr>
            <a:endParaRPr lang="it-IT" altLang="it-IT" sz="4000" dirty="0">
              <a:solidFill>
                <a:prstClr val="black"/>
              </a:solidFill>
            </a:endParaRPr>
          </a:p>
          <a:p>
            <a:pPr marL="0" indent="0">
              <a:buNone/>
            </a:pPr>
            <a:endParaRPr lang="it-IT" dirty="0"/>
          </a:p>
        </p:txBody>
      </p:sp>
    </p:spTree>
    <p:extLst>
      <p:ext uri="{BB962C8B-B14F-4D97-AF65-F5344CB8AC3E}">
        <p14:creationId xmlns:p14="http://schemas.microsoft.com/office/powerpoint/2010/main" val="29324319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FontTx/>
              <a:buNone/>
            </a:pPr>
            <a:r>
              <a:rPr lang="it-IT" altLang="it-IT" sz="2800" i="1" dirty="0">
                <a:solidFill>
                  <a:srgbClr val="990033"/>
                </a:solidFill>
              </a:rPr>
              <a:t>I MOMENTI DELLA VENDEMIA</a:t>
            </a:r>
          </a:p>
          <a:p>
            <a:pPr algn="ctr">
              <a:spcBef>
                <a:spcPct val="0"/>
              </a:spcBef>
              <a:buFontTx/>
              <a:buNone/>
            </a:pPr>
            <a:endParaRPr lang="it-IT" altLang="it-IT" sz="2800" b="1" i="1" dirty="0">
              <a:solidFill>
                <a:prstClr val="black"/>
              </a:solidFill>
            </a:endParaRPr>
          </a:p>
          <a:p>
            <a:pPr>
              <a:spcBef>
                <a:spcPct val="0"/>
              </a:spcBef>
              <a:buFontTx/>
              <a:buNone/>
            </a:pPr>
            <a:r>
              <a:rPr lang="it-IT" altLang="it-IT" sz="2800" b="1" i="1" dirty="0">
                <a:solidFill>
                  <a:srgbClr val="990033"/>
                </a:solidFill>
              </a:rPr>
              <a:t>Maturità Fenolica</a:t>
            </a:r>
            <a:r>
              <a:rPr lang="it-IT" altLang="it-IT" sz="2800" dirty="0">
                <a:solidFill>
                  <a:srgbClr val="990033"/>
                </a:solidFill>
              </a:rPr>
              <a:t>: </a:t>
            </a:r>
            <a:r>
              <a:rPr lang="it-IT" altLang="it-IT" sz="2800" dirty="0">
                <a:solidFill>
                  <a:prstClr val="black"/>
                </a:solidFill>
              </a:rPr>
              <a:t>tannini e antociani raggiungono il massimo accumulo</a:t>
            </a:r>
          </a:p>
          <a:p>
            <a:pPr>
              <a:spcBef>
                <a:spcPct val="0"/>
              </a:spcBef>
              <a:buFontTx/>
              <a:buNone/>
            </a:pPr>
            <a:r>
              <a:rPr lang="it-IT" altLang="it-IT" sz="2800" b="1" i="1" dirty="0">
                <a:solidFill>
                  <a:srgbClr val="990033"/>
                </a:solidFill>
              </a:rPr>
              <a:t>Maturità Aromatica</a:t>
            </a:r>
            <a:r>
              <a:rPr lang="it-IT" altLang="it-IT" sz="2800" dirty="0">
                <a:solidFill>
                  <a:srgbClr val="990033"/>
                </a:solidFill>
              </a:rPr>
              <a:t>: </a:t>
            </a:r>
            <a:r>
              <a:rPr lang="it-IT" altLang="it-IT" sz="2800" dirty="0">
                <a:solidFill>
                  <a:prstClr val="black"/>
                </a:solidFill>
              </a:rPr>
              <a:t>le sostanze aromatiche raggiungono il massimo livello prima del declino per sovra maturazione</a:t>
            </a:r>
          </a:p>
          <a:p>
            <a:pPr>
              <a:spcBef>
                <a:spcPct val="0"/>
              </a:spcBef>
              <a:buFontTx/>
              <a:buNone/>
            </a:pPr>
            <a:r>
              <a:rPr lang="it-IT" altLang="it-IT" sz="2800" b="1" i="1" dirty="0">
                <a:solidFill>
                  <a:srgbClr val="990033"/>
                </a:solidFill>
              </a:rPr>
              <a:t>Maturità tecnologica</a:t>
            </a:r>
            <a:r>
              <a:rPr lang="it-IT" altLang="it-IT" sz="2800" dirty="0">
                <a:solidFill>
                  <a:srgbClr val="990033"/>
                </a:solidFill>
              </a:rPr>
              <a:t>: </a:t>
            </a:r>
            <a:r>
              <a:rPr lang="it-IT" altLang="it-IT" sz="2800" dirty="0">
                <a:solidFill>
                  <a:prstClr val="black"/>
                </a:solidFill>
              </a:rPr>
              <a:t>corretto rapporto fra zuccheri e acidi , perché al crescere del primo corrisponde un calo degli acidi</a:t>
            </a:r>
          </a:p>
          <a:p>
            <a:endParaRPr lang="it-IT" dirty="0"/>
          </a:p>
        </p:txBody>
      </p:sp>
    </p:spTree>
    <p:extLst>
      <p:ext uri="{BB962C8B-B14F-4D97-AF65-F5344CB8AC3E}">
        <p14:creationId xmlns:p14="http://schemas.microsoft.com/office/powerpoint/2010/main" val="37190311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b="1" dirty="0">
                <a:solidFill>
                  <a:srgbClr val="990033"/>
                </a:solidFill>
              </a:rPr>
              <a:t>MOMENTI DELLA VENDEMIA</a:t>
            </a:r>
          </a:p>
          <a:p>
            <a:r>
              <a:rPr lang="it-IT" altLang="it-IT" b="1" i="1" dirty="0">
                <a:solidFill>
                  <a:srgbClr val="990033"/>
                </a:solidFill>
              </a:rPr>
              <a:t>condizioni climatiche</a:t>
            </a:r>
            <a:r>
              <a:rPr lang="it-IT" altLang="it-IT" dirty="0">
                <a:solidFill>
                  <a:srgbClr val="990033"/>
                </a:solidFill>
              </a:rPr>
              <a:t>:</a:t>
            </a:r>
            <a:r>
              <a:rPr lang="it-IT" altLang="it-IT" dirty="0">
                <a:solidFill>
                  <a:prstClr val="black"/>
                </a:solidFill>
              </a:rPr>
              <a:t> all'aumentare della latitudine le uve maturano più tardi; </a:t>
            </a:r>
          </a:p>
          <a:p>
            <a:r>
              <a:rPr lang="it-IT" altLang="it-IT" b="1" i="1" dirty="0">
                <a:solidFill>
                  <a:srgbClr val="990033"/>
                </a:solidFill>
              </a:rPr>
              <a:t>zona di produzione</a:t>
            </a:r>
            <a:r>
              <a:rPr lang="it-IT" altLang="it-IT" dirty="0">
                <a:solidFill>
                  <a:srgbClr val="990033"/>
                </a:solidFill>
              </a:rPr>
              <a:t>:</a:t>
            </a:r>
            <a:r>
              <a:rPr lang="it-IT" altLang="it-IT" dirty="0">
                <a:solidFill>
                  <a:prstClr val="black"/>
                </a:solidFill>
              </a:rPr>
              <a:t> le uve delle vigne esposte a sud maturano prima di quelle esposte a nord; all'aumentare dell'altitudine le uve maturano prima;</a:t>
            </a:r>
          </a:p>
          <a:p>
            <a:r>
              <a:rPr lang="it-IT" altLang="it-IT" b="1" dirty="0">
                <a:solidFill>
                  <a:srgbClr val="990033"/>
                </a:solidFill>
              </a:rPr>
              <a:t>tipo di uva</a:t>
            </a:r>
            <a:r>
              <a:rPr lang="it-IT" altLang="it-IT" dirty="0">
                <a:solidFill>
                  <a:srgbClr val="990033"/>
                </a:solidFill>
              </a:rPr>
              <a:t>: </a:t>
            </a:r>
            <a:r>
              <a:rPr lang="it-IT" altLang="it-IT" dirty="0">
                <a:solidFill>
                  <a:prstClr val="black"/>
                </a:solidFill>
              </a:rPr>
              <a:t>i vitigni a bacca bianca maturano in genere prima dei vitigni a bacca rossa</a:t>
            </a:r>
          </a:p>
          <a:p>
            <a:r>
              <a:rPr lang="it-IT" altLang="it-IT" b="1" dirty="0">
                <a:solidFill>
                  <a:srgbClr val="990033"/>
                </a:solidFill>
              </a:rPr>
              <a:t>tipo di vino che si vuole ottenere</a:t>
            </a:r>
            <a:r>
              <a:rPr lang="it-IT" altLang="it-IT" b="1" dirty="0">
                <a:solidFill>
                  <a:prstClr val="black"/>
                </a:solidFill>
              </a:rPr>
              <a:t>:</a:t>
            </a:r>
            <a:r>
              <a:rPr lang="it-IT" altLang="it-IT" dirty="0">
                <a:solidFill>
                  <a:prstClr val="black"/>
                </a:solidFill>
              </a:rPr>
              <a:t> di pronta beva, da invecchiamento, base spumante ecc.</a:t>
            </a:r>
          </a:p>
          <a:p>
            <a:endParaRPr lang="it-IT" altLang="it-IT" dirty="0">
              <a:solidFill>
                <a:prstClr val="black"/>
              </a:solidFill>
            </a:endParaRPr>
          </a:p>
          <a:p>
            <a:endParaRPr lang="it-IT" dirty="0"/>
          </a:p>
        </p:txBody>
      </p:sp>
    </p:spTree>
    <p:extLst>
      <p:ext uri="{BB962C8B-B14F-4D97-AF65-F5344CB8AC3E}">
        <p14:creationId xmlns:p14="http://schemas.microsoft.com/office/powerpoint/2010/main" val="11659441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spcBef>
                <a:spcPct val="0"/>
              </a:spcBef>
              <a:buFontTx/>
              <a:buNone/>
            </a:pPr>
            <a:endParaRPr lang="it-IT" altLang="it-IT" dirty="0">
              <a:solidFill>
                <a:prstClr val="black"/>
              </a:solidFill>
            </a:endParaRPr>
          </a:p>
          <a:p>
            <a:pPr algn="ctr">
              <a:spcBef>
                <a:spcPct val="0"/>
              </a:spcBef>
              <a:buFontTx/>
              <a:buNone/>
            </a:pPr>
            <a:r>
              <a:rPr lang="it-IT" altLang="it-IT" dirty="0">
                <a:solidFill>
                  <a:srgbClr val="990033"/>
                </a:solidFill>
              </a:rPr>
              <a:t>METODI DI RACCOLTA DELLE UVE </a:t>
            </a:r>
          </a:p>
          <a:p>
            <a:pPr>
              <a:spcBef>
                <a:spcPct val="0"/>
              </a:spcBef>
              <a:buFontTx/>
              <a:buNone/>
            </a:pPr>
            <a:endParaRPr lang="it-IT" altLang="it-IT" b="1" dirty="0">
              <a:solidFill>
                <a:prstClr val="black"/>
              </a:solidFill>
            </a:endParaRPr>
          </a:p>
          <a:p>
            <a:pPr>
              <a:spcBef>
                <a:spcPct val="0"/>
              </a:spcBef>
              <a:buFontTx/>
              <a:buNone/>
            </a:pPr>
            <a:r>
              <a:rPr lang="it-IT" altLang="it-IT" b="1" dirty="0">
                <a:solidFill>
                  <a:srgbClr val="990033"/>
                </a:solidFill>
              </a:rPr>
              <a:t>manuale</a:t>
            </a:r>
            <a:r>
              <a:rPr lang="it-IT" altLang="it-IT" dirty="0">
                <a:solidFill>
                  <a:srgbClr val="990033"/>
                </a:solidFill>
              </a:rPr>
              <a:t>:</a:t>
            </a:r>
            <a:r>
              <a:rPr lang="it-IT" altLang="it-IT" dirty="0">
                <a:solidFill>
                  <a:prstClr val="black"/>
                </a:solidFill>
              </a:rPr>
              <a:t> in cassette fino alla pigiatura o rovesciata sfusa nel carro vendemmia</a:t>
            </a:r>
          </a:p>
          <a:p>
            <a:pPr>
              <a:spcBef>
                <a:spcPct val="0"/>
              </a:spcBef>
              <a:buFontTx/>
              <a:buNone/>
            </a:pPr>
            <a:r>
              <a:rPr lang="it-IT" altLang="it-IT" b="1" i="1" dirty="0">
                <a:solidFill>
                  <a:srgbClr val="990033"/>
                </a:solidFill>
              </a:rPr>
              <a:t>meccanico</a:t>
            </a:r>
            <a:r>
              <a:rPr lang="it-IT" altLang="it-IT" dirty="0">
                <a:solidFill>
                  <a:srgbClr val="990033"/>
                </a:solidFill>
              </a:rPr>
              <a:t>:</a:t>
            </a:r>
            <a:r>
              <a:rPr lang="it-IT" altLang="it-IT" dirty="0">
                <a:solidFill>
                  <a:prstClr val="black"/>
                </a:solidFill>
              </a:rPr>
              <a:t> con macchine che direttamente in vigna raccolgono e pigiano l’uva</a:t>
            </a:r>
          </a:p>
          <a:p>
            <a:endParaRPr lang="it-IT" dirty="0"/>
          </a:p>
        </p:txBody>
      </p:sp>
    </p:spTree>
    <p:extLst>
      <p:ext uri="{BB962C8B-B14F-4D97-AF65-F5344CB8AC3E}">
        <p14:creationId xmlns:p14="http://schemas.microsoft.com/office/powerpoint/2010/main" val="18362047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r>
              <a:rPr lang="it-IT" dirty="0"/>
              <a:t>LA VENDEMIA</a:t>
            </a:r>
          </a:p>
          <a:p>
            <a:endParaRPr lang="it-IT" dirty="0"/>
          </a:p>
        </p:txBody>
      </p:sp>
      <p:pic>
        <p:nvPicPr>
          <p:cNvPr id="3" name="Immagine 2">
            <a:extLst>
              <a:ext uri="{FF2B5EF4-FFF2-40B4-BE49-F238E27FC236}">
                <a16:creationId xmlns="" xmlns:a16="http://schemas.microsoft.com/office/drawing/2014/main" id="{B6DE5D80-5194-449B-8835-B99E618924B2}"/>
              </a:ext>
            </a:extLst>
          </p:cNvPr>
          <p:cNvPicPr>
            <a:picLocks noChangeAspect="1"/>
          </p:cNvPicPr>
          <p:nvPr/>
        </p:nvPicPr>
        <p:blipFill>
          <a:blip r:embed="rId4"/>
          <a:stretch>
            <a:fillRect/>
          </a:stretch>
        </p:blipFill>
        <p:spPr>
          <a:xfrm>
            <a:off x="2829008" y="2228850"/>
            <a:ext cx="6158631" cy="4498858"/>
          </a:xfrm>
          <a:prstGeom prst="rect">
            <a:avLst/>
          </a:prstGeom>
        </p:spPr>
      </p:pic>
    </p:spTree>
    <p:extLst>
      <p:ext uri="{BB962C8B-B14F-4D97-AF65-F5344CB8AC3E}">
        <p14:creationId xmlns:p14="http://schemas.microsoft.com/office/powerpoint/2010/main" val="1612766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2877" y="1800907"/>
            <a:ext cx="2797164" cy="4972736"/>
          </a:xfrm>
          <a:prstGeom prst="rect">
            <a:avLst/>
          </a:prstGeom>
        </p:spPr>
      </p:pic>
    </p:spTree>
    <p:extLst>
      <p:ext uri="{BB962C8B-B14F-4D97-AF65-F5344CB8AC3E}">
        <p14:creationId xmlns:p14="http://schemas.microsoft.com/office/powerpoint/2010/main" val="354987928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95B62269-2791-4A7C-B35A-CD75D72CBFD7}"/>
              </a:ext>
            </a:extLst>
          </p:cNvPr>
          <p:cNvPicPr>
            <a:picLocks noGrp="1" noChangeAspect="1"/>
          </p:cNvPicPr>
          <p:nvPr>
            <p:ph idx="1"/>
          </p:nvPr>
        </p:nvPicPr>
        <p:blipFill>
          <a:blip r:embed="rId4"/>
          <a:stretch>
            <a:fillRect/>
          </a:stretch>
        </p:blipFill>
        <p:spPr>
          <a:xfrm>
            <a:off x="2771777" y="2083074"/>
            <a:ext cx="6906564" cy="4604376"/>
          </a:xfrm>
          <a:prstGeom prst="rect">
            <a:avLst/>
          </a:prstGeom>
        </p:spPr>
      </p:pic>
    </p:spTree>
    <p:extLst>
      <p:ext uri="{BB962C8B-B14F-4D97-AF65-F5344CB8AC3E}">
        <p14:creationId xmlns:p14="http://schemas.microsoft.com/office/powerpoint/2010/main" val="21256985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E9F98435-0813-46FD-B046-3825256342D8}"/>
              </a:ext>
            </a:extLst>
          </p:cNvPr>
          <p:cNvPicPr>
            <a:picLocks noGrp="1" noChangeAspect="1"/>
          </p:cNvPicPr>
          <p:nvPr>
            <p:ph idx="1"/>
          </p:nvPr>
        </p:nvPicPr>
        <p:blipFill>
          <a:blip r:embed="rId4"/>
          <a:stretch>
            <a:fillRect/>
          </a:stretch>
        </p:blipFill>
        <p:spPr>
          <a:xfrm>
            <a:off x="3048128" y="2413385"/>
            <a:ext cx="5867274" cy="3901689"/>
          </a:xfrm>
          <a:prstGeom prst="rect">
            <a:avLst/>
          </a:prstGeom>
        </p:spPr>
      </p:pic>
    </p:spTree>
    <p:extLst>
      <p:ext uri="{BB962C8B-B14F-4D97-AF65-F5344CB8AC3E}">
        <p14:creationId xmlns:p14="http://schemas.microsoft.com/office/powerpoint/2010/main" val="86609015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CB641D77-4417-480F-8B52-1F5DF7759F57}"/>
              </a:ext>
            </a:extLst>
          </p:cNvPr>
          <p:cNvPicPr>
            <a:picLocks noGrp="1" noChangeAspect="1"/>
          </p:cNvPicPr>
          <p:nvPr>
            <p:ph idx="1"/>
          </p:nvPr>
        </p:nvPicPr>
        <p:blipFill>
          <a:blip r:embed="rId4"/>
          <a:stretch>
            <a:fillRect/>
          </a:stretch>
        </p:blipFill>
        <p:spPr>
          <a:xfrm>
            <a:off x="4145111" y="2699685"/>
            <a:ext cx="3901778" cy="2603218"/>
          </a:xfrm>
          <a:prstGeom prst="rect">
            <a:avLst/>
          </a:prstGeom>
        </p:spPr>
      </p:pic>
    </p:spTree>
    <p:extLst>
      <p:ext uri="{BB962C8B-B14F-4D97-AF65-F5344CB8AC3E}">
        <p14:creationId xmlns:p14="http://schemas.microsoft.com/office/powerpoint/2010/main" val="18748484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15AFCC65-708C-4BC4-B6C1-E77B5F5BF41A}"/>
              </a:ext>
            </a:extLst>
          </p:cNvPr>
          <p:cNvPicPr>
            <a:picLocks noGrp="1" noChangeAspect="1"/>
          </p:cNvPicPr>
          <p:nvPr>
            <p:ph idx="1"/>
          </p:nvPr>
        </p:nvPicPr>
        <p:blipFill>
          <a:blip r:embed="rId4"/>
          <a:stretch>
            <a:fillRect/>
          </a:stretch>
        </p:blipFill>
        <p:spPr>
          <a:xfrm>
            <a:off x="5105314" y="2510693"/>
            <a:ext cx="1981372" cy="2981202"/>
          </a:xfrm>
          <a:prstGeom prst="rect">
            <a:avLst/>
          </a:prstGeom>
        </p:spPr>
      </p:pic>
    </p:spTree>
    <p:extLst>
      <p:ext uri="{BB962C8B-B14F-4D97-AF65-F5344CB8AC3E}">
        <p14:creationId xmlns:p14="http://schemas.microsoft.com/office/powerpoint/2010/main" val="4603957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1F44110D-D7FE-430C-AD6F-DF8EB26ED91F}"/>
              </a:ext>
            </a:extLst>
          </p:cNvPr>
          <p:cNvPicPr>
            <a:picLocks noGrp="1" noChangeAspect="1"/>
          </p:cNvPicPr>
          <p:nvPr>
            <p:ph idx="1"/>
          </p:nvPr>
        </p:nvPicPr>
        <p:blipFill>
          <a:blip r:embed="rId4"/>
          <a:stretch>
            <a:fillRect/>
          </a:stretch>
        </p:blipFill>
        <p:spPr>
          <a:xfrm>
            <a:off x="4577964" y="2742361"/>
            <a:ext cx="3036071" cy="2517866"/>
          </a:xfrm>
          <a:prstGeom prst="rect">
            <a:avLst/>
          </a:prstGeom>
        </p:spPr>
      </p:pic>
    </p:spTree>
    <p:extLst>
      <p:ext uri="{BB962C8B-B14F-4D97-AF65-F5344CB8AC3E}">
        <p14:creationId xmlns:p14="http://schemas.microsoft.com/office/powerpoint/2010/main" val="31937840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7E6DE9EC-5310-4CB4-907E-2EA4A27CB4F9}"/>
              </a:ext>
            </a:extLst>
          </p:cNvPr>
          <p:cNvPicPr>
            <a:picLocks noGrp="1" noChangeAspect="1"/>
          </p:cNvPicPr>
          <p:nvPr>
            <p:ph idx="1"/>
          </p:nvPr>
        </p:nvPicPr>
        <p:blipFill>
          <a:blip r:embed="rId4"/>
          <a:stretch>
            <a:fillRect/>
          </a:stretch>
        </p:blipFill>
        <p:spPr>
          <a:xfrm>
            <a:off x="4876694" y="2449727"/>
            <a:ext cx="2438611" cy="3103133"/>
          </a:xfrm>
          <a:prstGeom prst="rect">
            <a:avLst/>
          </a:prstGeom>
        </p:spPr>
      </p:pic>
    </p:spTree>
    <p:extLst>
      <p:ext uri="{BB962C8B-B14F-4D97-AF65-F5344CB8AC3E}">
        <p14:creationId xmlns:p14="http://schemas.microsoft.com/office/powerpoint/2010/main" val="319188437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D8911834-3041-4434-BA59-98900110FF50}"/>
              </a:ext>
            </a:extLst>
          </p:cNvPr>
          <p:cNvPicPr>
            <a:picLocks noGrp="1" noChangeAspect="1"/>
          </p:cNvPicPr>
          <p:nvPr>
            <p:ph idx="1"/>
          </p:nvPr>
        </p:nvPicPr>
        <p:blipFill>
          <a:blip r:embed="rId4"/>
          <a:stretch>
            <a:fillRect/>
          </a:stretch>
        </p:blipFill>
        <p:spPr>
          <a:xfrm>
            <a:off x="4014035" y="2614334"/>
            <a:ext cx="4163929" cy="2773920"/>
          </a:xfrm>
          <a:prstGeom prst="rect">
            <a:avLst/>
          </a:prstGeom>
        </p:spPr>
      </p:pic>
    </p:spTree>
    <p:extLst>
      <p:ext uri="{BB962C8B-B14F-4D97-AF65-F5344CB8AC3E}">
        <p14:creationId xmlns:p14="http://schemas.microsoft.com/office/powerpoint/2010/main" val="195164522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File:Wine grape diagram it.svg">
            <a:hlinkClick r:id="rId2"/>
            <a:extLst>
              <a:ext uri="{FF2B5EF4-FFF2-40B4-BE49-F238E27FC236}">
                <a16:creationId xmlns="" xmlns:a16="http://schemas.microsoft.com/office/drawing/2014/main" id="{8A2A5338-C699-4D9B-84C3-442308E16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1037" y="170902"/>
            <a:ext cx="7750175" cy="668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88533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2ABB10B7-D10F-455E-832E-ED4E04F3DE1D}"/>
              </a:ext>
            </a:extLst>
          </p:cNvPr>
          <p:cNvPicPr>
            <a:picLocks noGrp="1" noChangeAspect="1"/>
          </p:cNvPicPr>
          <p:nvPr>
            <p:ph idx="1"/>
          </p:nvPr>
        </p:nvPicPr>
        <p:blipFill>
          <a:blip r:embed="rId4"/>
          <a:stretch>
            <a:fillRect/>
          </a:stretch>
        </p:blipFill>
        <p:spPr>
          <a:xfrm>
            <a:off x="2383765" y="1825625"/>
            <a:ext cx="7424469" cy="4351338"/>
          </a:xfrm>
          <a:prstGeom prst="rect">
            <a:avLst/>
          </a:prstGeom>
        </p:spPr>
      </p:pic>
    </p:spTree>
    <p:extLst>
      <p:ext uri="{BB962C8B-B14F-4D97-AF65-F5344CB8AC3E}">
        <p14:creationId xmlns:p14="http://schemas.microsoft.com/office/powerpoint/2010/main" val="111905574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E5EAEB2B-4D77-425C-A064-960158360544}"/>
              </a:ext>
            </a:extLst>
          </p:cNvPr>
          <p:cNvPicPr>
            <a:picLocks noGrp="1" noChangeAspect="1"/>
          </p:cNvPicPr>
          <p:nvPr>
            <p:ph idx="1"/>
          </p:nvPr>
        </p:nvPicPr>
        <p:blipFill>
          <a:blip r:embed="rId4"/>
          <a:stretch>
            <a:fillRect/>
          </a:stretch>
        </p:blipFill>
        <p:spPr>
          <a:xfrm>
            <a:off x="2483422" y="1825625"/>
            <a:ext cx="7225155" cy="4351338"/>
          </a:xfrm>
          <a:prstGeom prst="rect">
            <a:avLst/>
          </a:prstGeom>
        </p:spPr>
      </p:pic>
    </p:spTree>
    <p:extLst>
      <p:ext uri="{BB962C8B-B14F-4D97-AF65-F5344CB8AC3E}">
        <p14:creationId xmlns:p14="http://schemas.microsoft.com/office/powerpoint/2010/main" val="2317193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Immagine 5">
            <a:extLst>
              <a:ext uri="{FF2B5EF4-FFF2-40B4-BE49-F238E27FC236}">
                <a16:creationId xmlns="" xmlns:a16="http://schemas.microsoft.com/office/drawing/2014/main" id="{ECD71B68-CB8E-4D17-8191-3601DDA508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9052" y="1731663"/>
            <a:ext cx="3077675" cy="4723110"/>
          </a:xfrm>
          <a:prstGeom prst="rect">
            <a:avLst/>
          </a:prstGeom>
        </p:spPr>
      </p:pic>
    </p:spTree>
    <p:extLst>
      <p:ext uri="{BB962C8B-B14F-4D97-AF65-F5344CB8AC3E}">
        <p14:creationId xmlns:p14="http://schemas.microsoft.com/office/powerpoint/2010/main" val="318631779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20000"/>
          </a:bodyPr>
          <a:lstStyle/>
          <a:p>
            <a:pPr marL="0" indent="0" algn="ctr">
              <a:buNone/>
            </a:pPr>
            <a:r>
              <a:rPr lang="it-IT" b="1" dirty="0">
                <a:solidFill>
                  <a:srgbClr val="990033"/>
                </a:solidFill>
              </a:rPr>
              <a:t>LAVORAZIONI IN CANTINA</a:t>
            </a:r>
          </a:p>
          <a:p>
            <a:pPr lvl="0"/>
            <a:r>
              <a:rPr lang="it-IT" dirty="0"/>
              <a:t>diraspatura- pigiatura- fermentazione</a:t>
            </a:r>
          </a:p>
          <a:p>
            <a:pPr lvl="0"/>
            <a:r>
              <a:rPr lang="it-IT" dirty="0"/>
              <a:t>Importanza della macerazione e non tritatura dell’acino</a:t>
            </a:r>
          </a:p>
          <a:p>
            <a:pPr lvl="0"/>
            <a:r>
              <a:rPr lang="it-IT" dirty="0"/>
              <a:t>Vinificazione in bianco-rosso-rosato</a:t>
            </a:r>
          </a:p>
          <a:p>
            <a:pPr lvl="0"/>
            <a:r>
              <a:rPr lang="it-IT" dirty="0"/>
              <a:t>Tempestività nelle varie fasi</a:t>
            </a:r>
          </a:p>
          <a:p>
            <a:pPr lvl="0"/>
            <a:r>
              <a:rPr lang="it-IT" dirty="0"/>
              <a:t>Gestione delle temperature e sua influenza</a:t>
            </a:r>
          </a:p>
          <a:p>
            <a:pPr lvl="0"/>
            <a:r>
              <a:rPr lang="it-IT" dirty="0"/>
              <a:t>Follature-Rimontaggi-</a:t>
            </a:r>
            <a:r>
              <a:rPr lang="it-IT" dirty="0" err="1"/>
              <a:t>Delastage</a:t>
            </a:r>
            <a:r>
              <a:rPr lang="it-IT" dirty="0"/>
              <a:t> (gestione acetaldeide per la longevità del colore</a:t>
            </a:r>
          </a:p>
          <a:p>
            <a:pPr lvl="0"/>
            <a:r>
              <a:rPr lang="it-IT" dirty="0"/>
              <a:t>Travasi, filtrazioni, </a:t>
            </a:r>
            <a:r>
              <a:rPr lang="it-IT" dirty="0" err="1"/>
              <a:t>chiarifiche</a:t>
            </a:r>
            <a:r>
              <a:rPr lang="it-IT" dirty="0"/>
              <a:t> </a:t>
            </a:r>
          </a:p>
          <a:p>
            <a:pPr lvl="0"/>
            <a:r>
              <a:rPr lang="it-IT" dirty="0"/>
              <a:t>imbottigliamento (vari sistemi: tradizionale, pastorizzazione, sterile a freddo)</a:t>
            </a:r>
          </a:p>
          <a:p>
            <a:endParaRPr lang="it-IT" dirty="0"/>
          </a:p>
        </p:txBody>
      </p:sp>
    </p:spTree>
    <p:extLst>
      <p:ext uri="{BB962C8B-B14F-4D97-AF65-F5344CB8AC3E}">
        <p14:creationId xmlns:p14="http://schemas.microsoft.com/office/powerpoint/2010/main" val="276249852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COMPOSIZIONE DEL MOSTO</a:t>
            </a:r>
          </a:p>
          <a:p>
            <a:r>
              <a:rPr lang="it-IT" dirty="0"/>
              <a:t>H</a:t>
            </a:r>
            <a:r>
              <a:rPr lang="it-IT" baseline="-25000" dirty="0"/>
              <a:t>2</a:t>
            </a:r>
            <a:r>
              <a:rPr lang="it-IT" dirty="0"/>
              <a:t>O  </a:t>
            </a:r>
          </a:p>
          <a:p>
            <a:r>
              <a:rPr lang="it-IT" dirty="0"/>
              <a:t>Saccarosio (</a:t>
            </a:r>
            <a:r>
              <a:rPr lang="it-IT" dirty="0" err="1"/>
              <a:t>glucosio+fruttosio</a:t>
            </a:r>
            <a:r>
              <a:rPr lang="it-IT" dirty="0"/>
              <a:t>), </a:t>
            </a:r>
            <a:r>
              <a:rPr lang="it-IT" dirty="0" err="1"/>
              <a:t>arabinosio</a:t>
            </a:r>
            <a:r>
              <a:rPr lang="it-IT" dirty="0"/>
              <a:t> </a:t>
            </a:r>
            <a:r>
              <a:rPr lang="it-IT" dirty="0" err="1"/>
              <a:t>ecc</a:t>
            </a:r>
            <a:endParaRPr lang="it-IT" dirty="0"/>
          </a:p>
          <a:p>
            <a:r>
              <a:rPr lang="it-IT" dirty="0"/>
              <a:t> Acidi Fissi: Tartarico (</a:t>
            </a:r>
            <a:r>
              <a:rPr lang="it-IT" dirty="0" err="1"/>
              <a:t>uvico</a:t>
            </a:r>
            <a:r>
              <a:rPr lang="it-IT" dirty="0"/>
              <a:t>) malico, citrico.</a:t>
            </a:r>
          </a:p>
          <a:p>
            <a:r>
              <a:rPr lang="it-IT" dirty="0"/>
              <a:t>Polifenoli: sostanze coloranti con la funzione di antiossidanti*</a:t>
            </a:r>
          </a:p>
          <a:p>
            <a:r>
              <a:rPr lang="it-IT" b="1" dirty="0"/>
              <a:t>Per vini rossi Antociani e tannini </a:t>
            </a:r>
            <a:r>
              <a:rPr lang="it-IT" dirty="0"/>
              <a:t>(con pigmento rosso blu viola) con la funzione protettiva e di longevità che dopo la fermentazione </a:t>
            </a:r>
            <a:r>
              <a:rPr lang="it-IT" dirty="0" err="1"/>
              <a:t>malolattica</a:t>
            </a:r>
            <a:r>
              <a:rPr lang="it-IT" dirty="0"/>
              <a:t> virano in tonalità più aranciate</a:t>
            </a:r>
          </a:p>
          <a:p>
            <a:endParaRPr lang="it-IT" dirty="0"/>
          </a:p>
        </p:txBody>
      </p:sp>
    </p:spTree>
    <p:extLst>
      <p:ext uri="{BB962C8B-B14F-4D97-AF65-F5344CB8AC3E}">
        <p14:creationId xmlns:p14="http://schemas.microsoft.com/office/powerpoint/2010/main" val="139001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a:xfrm>
            <a:off x="908539" y="1841882"/>
            <a:ext cx="10515600" cy="4351338"/>
          </a:xfrm>
        </p:spPr>
        <p:txBody>
          <a:bodyPr>
            <a:normAutofit fontScale="77500" lnSpcReduction="20000"/>
          </a:bodyPr>
          <a:lstStyle/>
          <a:p>
            <a:pPr marL="0" indent="0" algn="ctr">
              <a:buNone/>
            </a:pPr>
            <a:r>
              <a:rPr lang="it-IT" sz="3600" b="1" dirty="0">
                <a:solidFill>
                  <a:srgbClr val="990033"/>
                </a:solidFill>
              </a:rPr>
              <a:t>COMPOSIZIONE DEL MOSTO</a:t>
            </a:r>
          </a:p>
          <a:p>
            <a:r>
              <a:rPr lang="it-IT" b="1" dirty="0"/>
              <a:t>Per vini bianchi: Flavoni, clorofilla  </a:t>
            </a:r>
            <a:r>
              <a:rPr lang="it-IT" dirty="0"/>
              <a:t>che danno pigmento giallo – verde, leuco antociani catechine responsabili delle tonalità più scure </a:t>
            </a:r>
            <a:r>
              <a:rPr lang="it-IT" dirty="0" err="1"/>
              <a:t>xche</a:t>
            </a:r>
            <a:r>
              <a:rPr lang="it-IT" dirty="0"/>
              <a:t> facilmente ossidabili.</a:t>
            </a:r>
          </a:p>
          <a:p>
            <a:r>
              <a:rPr lang="it-IT" dirty="0"/>
              <a:t>Sostanze azotate per la proliferazione dei lieviti</a:t>
            </a:r>
          </a:p>
          <a:p>
            <a:r>
              <a:rPr lang="it-IT" dirty="0"/>
              <a:t>Sostanze minerali: fosforo, ca, </a:t>
            </a:r>
            <a:r>
              <a:rPr lang="it-IT" dirty="0" err="1"/>
              <a:t>fe</a:t>
            </a:r>
            <a:r>
              <a:rPr lang="it-IT" dirty="0"/>
              <a:t>, cu, mg, </a:t>
            </a:r>
            <a:r>
              <a:rPr lang="it-IT" dirty="0" err="1"/>
              <a:t>na</a:t>
            </a:r>
            <a:endParaRPr lang="it-IT" dirty="0"/>
          </a:p>
          <a:p>
            <a:r>
              <a:rPr lang="it-IT" dirty="0"/>
              <a:t>Sostanze aromatiche che generano i profumi:</a:t>
            </a:r>
          </a:p>
          <a:p>
            <a:r>
              <a:rPr lang="it-IT" dirty="0"/>
              <a:t>primari: terpeni (</a:t>
            </a:r>
            <a:r>
              <a:rPr lang="it-IT" dirty="0" err="1"/>
              <a:t>linalolo</a:t>
            </a:r>
            <a:r>
              <a:rPr lang="it-IT" dirty="0"/>
              <a:t>, </a:t>
            </a:r>
            <a:r>
              <a:rPr lang="it-IT" dirty="0" err="1"/>
              <a:t>nerolo,terpineolo</a:t>
            </a:r>
            <a:r>
              <a:rPr lang="it-IT" dirty="0"/>
              <a:t>)</a:t>
            </a:r>
          </a:p>
          <a:p>
            <a:r>
              <a:rPr lang="it-IT" dirty="0" err="1"/>
              <a:t>secondari:Esteri</a:t>
            </a:r>
            <a:r>
              <a:rPr lang="it-IT" dirty="0"/>
              <a:t>, </a:t>
            </a:r>
            <a:r>
              <a:rPr lang="it-IT" dirty="0" err="1"/>
              <a:t>eteri,alcoli</a:t>
            </a:r>
            <a:r>
              <a:rPr lang="it-IT" dirty="0"/>
              <a:t> superiori</a:t>
            </a:r>
          </a:p>
          <a:p>
            <a:r>
              <a:rPr lang="it-IT" dirty="0"/>
              <a:t>terziari: Esteri, eteri, aldeidi, chetoni, lattoni, acetali</a:t>
            </a:r>
          </a:p>
          <a:p>
            <a:r>
              <a:rPr lang="it-IT" dirty="0"/>
              <a:t>Vitamine:  B, C, e nell’uva fresca anche la A</a:t>
            </a:r>
          </a:p>
          <a:p>
            <a:pPr marL="0" lvl="0" indent="0">
              <a:buNone/>
            </a:pPr>
            <a:r>
              <a:rPr lang="it-IT" dirty="0"/>
              <a:t> * Principali polifenoli QUERCITINA – </a:t>
            </a:r>
            <a:r>
              <a:rPr lang="it-IT" b="1" i="1" u="sng" dirty="0"/>
              <a:t>RESVERATROLO</a:t>
            </a:r>
            <a:r>
              <a:rPr lang="it-IT" dirty="0"/>
              <a:t>- ISOFLAVONI E CATECHINE</a:t>
            </a:r>
          </a:p>
          <a:p>
            <a:endParaRPr lang="it-IT" dirty="0"/>
          </a:p>
        </p:txBody>
      </p:sp>
    </p:spTree>
    <p:extLst>
      <p:ext uri="{BB962C8B-B14F-4D97-AF65-F5344CB8AC3E}">
        <p14:creationId xmlns:p14="http://schemas.microsoft.com/office/powerpoint/2010/main" val="33811474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FORMULA DI GAY LUSSAC</a:t>
            </a:r>
          </a:p>
          <a:p>
            <a:pPr marL="0" indent="0" algn="ctr">
              <a:buNone/>
            </a:pPr>
            <a:r>
              <a:rPr lang="it-IT" b="1" dirty="0">
                <a:solidFill>
                  <a:srgbClr val="990033"/>
                </a:solidFill>
              </a:rPr>
              <a:t>1810</a:t>
            </a:r>
          </a:p>
          <a:p>
            <a:pPr marL="0" indent="0" algn="ctr">
              <a:buNone/>
            </a:pPr>
            <a:endParaRPr lang="it-IT" dirty="0"/>
          </a:p>
        </p:txBody>
      </p:sp>
      <p:pic>
        <p:nvPicPr>
          <p:cNvPr id="3" name="Immagine 2">
            <a:extLst>
              <a:ext uri="{FF2B5EF4-FFF2-40B4-BE49-F238E27FC236}">
                <a16:creationId xmlns="" xmlns:a16="http://schemas.microsoft.com/office/drawing/2014/main" id="{8186CC22-8260-4FD1-BEA1-7834576DC453}"/>
              </a:ext>
            </a:extLst>
          </p:cNvPr>
          <p:cNvPicPr>
            <a:picLocks noChangeAspect="1"/>
          </p:cNvPicPr>
          <p:nvPr/>
        </p:nvPicPr>
        <p:blipFill>
          <a:blip r:embed="rId4"/>
          <a:stretch>
            <a:fillRect/>
          </a:stretch>
        </p:blipFill>
        <p:spPr>
          <a:xfrm>
            <a:off x="2768434" y="2674672"/>
            <a:ext cx="6431837" cy="3194581"/>
          </a:xfrm>
          <a:prstGeom prst="rect">
            <a:avLst/>
          </a:prstGeom>
        </p:spPr>
      </p:pic>
    </p:spTree>
    <p:extLst>
      <p:ext uri="{BB962C8B-B14F-4D97-AF65-F5344CB8AC3E}">
        <p14:creationId xmlns:p14="http://schemas.microsoft.com/office/powerpoint/2010/main" val="338349936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FERMENTAZIONE ALCOLICA</a:t>
            </a:r>
          </a:p>
          <a:p>
            <a:pPr marL="0" indent="0" algn="ctr">
              <a:buNone/>
            </a:pPr>
            <a:r>
              <a:rPr lang="it-IT" dirty="0">
                <a:solidFill>
                  <a:srgbClr val="990033"/>
                </a:solidFill>
              </a:rPr>
              <a:t>Louis Pasteur 1822.1895</a:t>
            </a:r>
          </a:p>
          <a:p>
            <a:pPr marL="0" indent="0">
              <a:buNone/>
            </a:pPr>
            <a:r>
              <a:rPr lang="it-IT" dirty="0">
                <a:solidFill>
                  <a:srgbClr val="990033"/>
                </a:solidFill>
              </a:rPr>
              <a:t>Definizione</a:t>
            </a:r>
          </a:p>
          <a:p>
            <a:r>
              <a:rPr lang="it-IT" dirty="0"/>
              <a:t>Reazione chimica esotermica molto complessa in cui dei lieviti (</a:t>
            </a:r>
            <a:r>
              <a:rPr lang="it-IT" b="1" i="1" dirty="0" err="1"/>
              <a:t>saccaromices</a:t>
            </a:r>
            <a:r>
              <a:rPr lang="it-IT" b="1" i="1" dirty="0"/>
              <a:t> </a:t>
            </a:r>
            <a:r>
              <a:rPr lang="it-IT" b="1" i="1" dirty="0" err="1"/>
              <a:t>cerevisia</a:t>
            </a:r>
            <a:r>
              <a:rPr lang="it-IT" dirty="0"/>
              <a:t>) trasformano il saccarosio (che prima si scinde in glucosio fermentescibile e fruttosio non fermentescibile che resterà nel vino conferendo morbidezza) in alcol principalmente etilico, poco metilico, glicerolo </a:t>
            </a:r>
            <a:r>
              <a:rPr lang="it-IT" dirty="0" err="1"/>
              <a:t>ecc</a:t>
            </a:r>
            <a:r>
              <a:rPr lang="it-IT" dirty="0"/>
              <a:t>,  CO</a:t>
            </a:r>
            <a:r>
              <a:rPr lang="it-IT" baseline="-25000" dirty="0"/>
              <a:t>2</a:t>
            </a:r>
            <a:r>
              <a:rPr lang="it-IT" dirty="0"/>
              <a:t>, calore, acidi fissi e volatili e feccia</a:t>
            </a:r>
          </a:p>
        </p:txBody>
      </p:sp>
    </p:spTree>
    <p:extLst>
      <p:ext uri="{BB962C8B-B14F-4D97-AF65-F5344CB8AC3E}">
        <p14:creationId xmlns:p14="http://schemas.microsoft.com/office/powerpoint/2010/main" val="36726560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dirty="0">
                <a:solidFill>
                  <a:srgbClr val="990033"/>
                </a:solidFill>
              </a:rPr>
              <a:t>COMPOSIZIONE DEL VINO</a:t>
            </a:r>
          </a:p>
          <a:p>
            <a:pPr marL="0" indent="0" algn="ctr">
              <a:buNone/>
            </a:pPr>
            <a:r>
              <a:rPr lang="it-IT" i="1" dirty="0">
                <a:solidFill>
                  <a:srgbClr val="990033"/>
                </a:solidFill>
              </a:rPr>
              <a:t>Il vino contiene circa 500 sostanze tra fisse e volatili</a:t>
            </a:r>
          </a:p>
          <a:p>
            <a:r>
              <a:rPr lang="it-IT" dirty="0"/>
              <a:t>H</a:t>
            </a:r>
            <a:r>
              <a:rPr lang="it-IT" baseline="-25000" dirty="0"/>
              <a:t>2</a:t>
            </a:r>
            <a:r>
              <a:rPr lang="it-IT" dirty="0"/>
              <a:t>O   85-90%</a:t>
            </a:r>
          </a:p>
          <a:p>
            <a:r>
              <a:rPr lang="it-IT" dirty="0"/>
              <a:t>Alcool etilico 5 – 16%</a:t>
            </a:r>
          </a:p>
          <a:p>
            <a:r>
              <a:rPr lang="it-IT" dirty="0"/>
              <a:t>Alcoli Superiori 0,14 – 1,7%</a:t>
            </a:r>
          </a:p>
          <a:p>
            <a:r>
              <a:rPr lang="it-IT" dirty="0"/>
              <a:t>Ac. Tartarico 2-6%   (vivacità-freschezza-colore)</a:t>
            </a:r>
          </a:p>
          <a:p>
            <a:r>
              <a:rPr lang="it-IT" dirty="0"/>
              <a:t>Ac. Citrico 0,1- 0,5 % (acidulo)</a:t>
            </a:r>
          </a:p>
          <a:p>
            <a:endParaRPr lang="it-IT" dirty="0"/>
          </a:p>
        </p:txBody>
      </p:sp>
    </p:spTree>
    <p:extLst>
      <p:ext uri="{BB962C8B-B14F-4D97-AF65-F5344CB8AC3E}">
        <p14:creationId xmlns:p14="http://schemas.microsoft.com/office/powerpoint/2010/main" val="120702016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COMPOSIZIONE DEL VINO</a:t>
            </a:r>
          </a:p>
          <a:p>
            <a:r>
              <a:rPr lang="it-IT" dirty="0"/>
              <a:t>Ac. Lattico 1,5% (morbidezza ed equilibrio)</a:t>
            </a:r>
          </a:p>
          <a:p>
            <a:r>
              <a:rPr lang="it-IT" dirty="0"/>
              <a:t>Ac. Succinico (acido-salato-amaro)</a:t>
            </a:r>
          </a:p>
          <a:p>
            <a:r>
              <a:rPr lang="it-IT" dirty="0"/>
              <a:t>Ac. Malico 0,5 % (aggressività e quando eccessivo da allappante)</a:t>
            </a:r>
          </a:p>
          <a:p>
            <a:r>
              <a:rPr lang="it-IT" dirty="0"/>
              <a:t>Ac. Acetico 0,20 – 0,80 gr/lt max 1,20 gr. Lt</a:t>
            </a:r>
          </a:p>
          <a:p>
            <a:r>
              <a:rPr lang="it-IT" dirty="0"/>
              <a:t>Alcool metilico: tracce ( Max x bianchi e rosati 250mg/lt Rossi 350 mg/lt)</a:t>
            </a:r>
          </a:p>
          <a:p>
            <a:endParaRPr lang="it-IT" dirty="0"/>
          </a:p>
        </p:txBody>
      </p:sp>
    </p:spTree>
    <p:extLst>
      <p:ext uri="{BB962C8B-B14F-4D97-AF65-F5344CB8AC3E}">
        <p14:creationId xmlns:p14="http://schemas.microsoft.com/office/powerpoint/2010/main" val="8679490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FERMENTAZIONE MALOLATTICA</a:t>
            </a:r>
          </a:p>
          <a:p>
            <a:r>
              <a:rPr lang="it-IT" dirty="0"/>
              <a:t>A fine fermentazione alcolica si innesca una fermentazione secondaria in cui l’acido malico, forte e aggressivo, si trasforma in acido lattico (più debole e delicato) conferendo al vino meno aggressività e più morbidezza.</a:t>
            </a:r>
          </a:p>
          <a:p>
            <a:r>
              <a:rPr lang="it-IT" dirty="0"/>
              <a:t>In maniera naturale ciò avviene con i primi caldi primaverili successivi alla vendemmia</a:t>
            </a:r>
          </a:p>
          <a:p>
            <a:endParaRPr lang="it-IT" dirty="0"/>
          </a:p>
        </p:txBody>
      </p:sp>
    </p:spTree>
    <p:extLst>
      <p:ext uri="{BB962C8B-B14F-4D97-AF65-F5344CB8AC3E}">
        <p14:creationId xmlns:p14="http://schemas.microsoft.com/office/powerpoint/2010/main" val="723665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I VINI NOVELLI</a:t>
            </a:r>
          </a:p>
          <a:p>
            <a:pPr marL="0" indent="0" algn="ctr">
              <a:buNone/>
            </a:pPr>
            <a:r>
              <a:rPr lang="it-IT" i="1" dirty="0">
                <a:solidFill>
                  <a:srgbClr val="990033"/>
                </a:solidFill>
              </a:rPr>
              <a:t>Macerazione carbonica</a:t>
            </a:r>
          </a:p>
          <a:p>
            <a:r>
              <a:rPr lang="it-IT" dirty="0"/>
              <a:t>Nella vasca di fermentazione, saturata di CO</a:t>
            </a:r>
            <a:r>
              <a:rPr lang="it-IT" baseline="-25000" dirty="0"/>
              <a:t>2</a:t>
            </a:r>
            <a:r>
              <a:rPr lang="it-IT" dirty="0"/>
              <a:t> oppure azoto,  sono posti i grappoli integri, sani e interi  non diraspati.</a:t>
            </a:r>
          </a:p>
          <a:p>
            <a:r>
              <a:rPr lang="it-IT" dirty="0"/>
              <a:t>Non c’è fermentazione, alcolica dove la lignina si trasforma in alcol metilico, iniziando una TRASFORMAZIONE ENZIMATICA (o fermentazione intracellulare)</a:t>
            </a:r>
            <a:endParaRPr lang="it-IT" i="1" dirty="0"/>
          </a:p>
        </p:txBody>
      </p:sp>
    </p:spTree>
    <p:extLst>
      <p:ext uri="{BB962C8B-B14F-4D97-AF65-F5344CB8AC3E}">
        <p14:creationId xmlns:p14="http://schemas.microsoft.com/office/powerpoint/2010/main" val="15472636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I VINI NOVELLI</a:t>
            </a:r>
          </a:p>
          <a:p>
            <a:pPr marL="0" indent="0" algn="ctr">
              <a:buNone/>
            </a:pPr>
            <a:r>
              <a:rPr lang="it-IT" i="1" dirty="0">
                <a:solidFill>
                  <a:srgbClr val="990033"/>
                </a:solidFill>
              </a:rPr>
              <a:t>Macerazione carbonica</a:t>
            </a:r>
          </a:p>
          <a:p>
            <a:r>
              <a:rPr lang="it-IT" dirty="0"/>
              <a:t>In questa fase, partendo dalle bucce, che donano la fragranza, l’acido malico anziché essere trasformato in acido lattico viene trasformato in acido piruvico poi in aldeide acetica e quindi in alcol etilico.</a:t>
            </a:r>
          </a:p>
          <a:p>
            <a:r>
              <a:rPr lang="it-IT" dirty="0"/>
              <a:t>processo può durare da 2 a 4 giorni e si fa terminare normalmente come fermentazione alcolica</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9900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a:solidFill>
                  <a:srgbClr val="990033"/>
                </a:solidFill>
              </a:rPr>
              <a:t>Avvicinamento al Mondo del Vino e alla Degustazione</a:t>
            </a:r>
            <a:endParaRPr lang="it-IT" sz="4000" i="1" dirty="0">
              <a:solidFill>
                <a:srgbClr val="990033"/>
              </a:solidFill>
            </a:endParaRP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Immagine 5">
            <a:extLst>
              <a:ext uri="{FF2B5EF4-FFF2-40B4-BE49-F238E27FC236}">
                <a16:creationId xmlns="" xmlns:a16="http://schemas.microsoft.com/office/drawing/2014/main" id="{13AB86B3-8B58-4D94-B86A-88C2B75B3C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6679" y="2102062"/>
            <a:ext cx="5093764" cy="4587125"/>
          </a:xfrm>
          <a:prstGeom prst="rect">
            <a:avLst/>
          </a:prstGeom>
          <a:ln w="28575">
            <a:solidFill>
              <a:sysClr val="windowText" lastClr="000000"/>
            </a:solidFill>
          </a:ln>
        </p:spPr>
      </p:pic>
    </p:spTree>
    <p:extLst>
      <p:ext uri="{BB962C8B-B14F-4D97-AF65-F5344CB8AC3E}">
        <p14:creationId xmlns:p14="http://schemas.microsoft.com/office/powerpoint/2010/main" val="4499245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a:bodyPr>
          <a:lstStyle/>
          <a:p>
            <a:pPr marL="0" indent="0" algn="ctr">
              <a:buNone/>
            </a:pPr>
            <a:r>
              <a:rPr lang="it-IT" b="1" dirty="0">
                <a:solidFill>
                  <a:srgbClr val="990033"/>
                </a:solidFill>
              </a:rPr>
              <a:t>ORANGE WINE</a:t>
            </a:r>
          </a:p>
          <a:p>
            <a:r>
              <a:rPr lang="it-IT" dirty="0"/>
              <a:t>UVE A BACCA BIANCA VINIFICATE COME UVA ROSSA CON MACERAZIONE TOTALE O PARZIALE DELLE BUCCE CHE CONSENTE AL MOSTO DI ACQUISIRE TANNINI, POLIFENOLI, SOSTANZE AROMATICHE E PROTEICHE.</a:t>
            </a:r>
          </a:p>
          <a:p>
            <a:r>
              <a:rPr lang="it-IT" dirty="0"/>
              <a:t>COLORE ARANCIONE CON SFUMATURE AMBRATE RESE PIU’ O MENO INTENSE DA UN EVENTUALE PASSAGGIO IN LEGNO.</a:t>
            </a:r>
          </a:p>
          <a:p>
            <a:r>
              <a:rPr lang="it-IT" dirty="0"/>
              <a:t>GUSTO INTENSO E PIENO CON VAGHE SENSAZIONI TANNICHE</a:t>
            </a:r>
          </a:p>
          <a:p>
            <a:r>
              <a:rPr lang="it-IT" dirty="0"/>
              <a:t>ORIGINARIO DALLA GEORGIA DOV’E’ UTILIZZATO DA MILLENNI</a:t>
            </a:r>
          </a:p>
          <a:p>
            <a:endParaRPr lang="it-IT" dirty="0"/>
          </a:p>
        </p:txBody>
      </p:sp>
    </p:spTree>
    <p:extLst>
      <p:ext uri="{BB962C8B-B14F-4D97-AF65-F5344CB8AC3E}">
        <p14:creationId xmlns:p14="http://schemas.microsoft.com/office/powerpoint/2010/main" val="64675542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SPUMANTI</a:t>
            </a:r>
          </a:p>
          <a:p>
            <a:pPr marL="0" indent="0" algn="ctr">
              <a:buNone/>
            </a:pPr>
            <a:r>
              <a:rPr lang="it-IT" i="1" dirty="0">
                <a:solidFill>
                  <a:srgbClr val="990033"/>
                </a:solidFill>
              </a:rPr>
              <a:t>Definizione di Vino Spumante</a:t>
            </a:r>
          </a:p>
          <a:p>
            <a:r>
              <a:rPr lang="it-IT" dirty="0"/>
              <a:t>Vino con gradazione alcolica non inferiore a 11° e pressione  interna assoluta non inferiore a 3/3,5 atm a 20° c. </a:t>
            </a:r>
          </a:p>
          <a:p>
            <a:r>
              <a:rPr lang="it-IT" dirty="0"/>
              <a:t>Bottiglia tappata con tappo a fungo ancorato con  gabbietta.</a:t>
            </a:r>
          </a:p>
          <a:p>
            <a:r>
              <a:rPr lang="it-IT" dirty="0"/>
              <a:t>Presa di spuma</a:t>
            </a:r>
          </a:p>
          <a:p>
            <a:endParaRPr lang="it-IT" dirty="0"/>
          </a:p>
        </p:txBody>
      </p:sp>
    </p:spTree>
    <p:extLst>
      <p:ext uri="{BB962C8B-B14F-4D97-AF65-F5344CB8AC3E}">
        <p14:creationId xmlns:p14="http://schemas.microsoft.com/office/powerpoint/2010/main" val="41243260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SPUMANTI</a:t>
            </a:r>
          </a:p>
          <a:p>
            <a:pPr marL="0" indent="0" algn="ctr">
              <a:buNone/>
            </a:pPr>
            <a:r>
              <a:rPr lang="it-IT" dirty="0">
                <a:solidFill>
                  <a:srgbClr val="990033"/>
                </a:solidFill>
              </a:rPr>
              <a:t>Metodi di produzione</a:t>
            </a:r>
          </a:p>
          <a:p>
            <a:pPr marL="0" indent="0">
              <a:buNone/>
            </a:pPr>
            <a:r>
              <a:rPr lang="it-IT" sz="2400" i="1" dirty="0">
                <a:solidFill>
                  <a:srgbClr val="990033"/>
                </a:solidFill>
              </a:rPr>
              <a:t>Metodo Martinotti o charmat</a:t>
            </a:r>
          </a:p>
          <a:p>
            <a:pPr marL="0" lvl="0" indent="0">
              <a:buNone/>
            </a:pPr>
            <a:r>
              <a:rPr lang="it-IT" dirty="0"/>
              <a:t>Fermentazione in autoclave, metodo inventato, nel 1895, dall’enotecnico casalese Federico Martinotti (1860-1924)  perfezionato e brevettato dall’ingegnere francese Eugene Charmat nel 1910.</a:t>
            </a:r>
          </a:p>
          <a:p>
            <a:pPr marL="0" lvl="0" indent="0">
              <a:buNone/>
            </a:pPr>
            <a:r>
              <a:rPr lang="it-IT" sz="2400" dirty="0"/>
              <a:t>     </a:t>
            </a:r>
            <a:endParaRPr lang="it-IT" i="1" dirty="0"/>
          </a:p>
        </p:txBody>
      </p:sp>
    </p:spTree>
    <p:extLst>
      <p:ext uri="{BB962C8B-B14F-4D97-AF65-F5344CB8AC3E}">
        <p14:creationId xmlns:p14="http://schemas.microsoft.com/office/powerpoint/2010/main" val="158699944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Picture 2" descr="http://www.darapri.it/immagini/nuove_mie/spumante/imm_spum/asti03.gif">
            <a:extLst>
              <a:ext uri="{FF2B5EF4-FFF2-40B4-BE49-F238E27FC236}">
                <a16:creationId xmlns="" xmlns:a16="http://schemas.microsoft.com/office/drawing/2014/main" id="{18058C94-E12F-43CA-BF14-A53A4158186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861847" y="2280458"/>
            <a:ext cx="344480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 xmlns:a16="http://schemas.microsoft.com/office/drawing/2014/main" id="{8D88C028-5A36-49FC-BB4B-5BAD7757BEE9}"/>
              </a:ext>
            </a:extLst>
          </p:cNvPr>
          <p:cNvSpPr txBox="1"/>
          <p:nvPr/>
        </p:nvSpPr>
        <p:spPr>
          <a:xfrm>
            <a:off x="3363750" y="1800907"/>
            <a:ext cx="4441001" cy="369332"/>
          </a:xfrm>
          <a:prstGeom prst="rect">
            <a:avLst/>
          </a:prstGeom>
          <a:noFill/>
        </p:spPr>
        <p:txBody>
          <a:bodyPr wrap="square" rtlCol="0">
            <a:spAutoFit/>
          </a:bodyPr>
          <a:lstStyle/>
          <a:p>
            <a:pPr algn="ctr"/>
            <a:r>
              <a:rPr lang="it-IT" dirty="0"/>
              <a:t>VINIFICAZIONE MARTINOTTI</a:t>
            </a:r>
          </a:p>
        </p:txBody>
      </p:sp>
    </p:spTree>
    <p:extLst>
      <p:ext uri="{BB962C8B-B14F-4D97-AF65-F5344CB8AC3E}">
        <p14:creationId xmlns:p14="http://schemas.microsoft.com/office/powerpoint/2010/main" val="7465026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b="1" dirty="0">
                <a:solidFill>
                  <a:srgbClr val="990033"/>
                </a:solidFill>
              </a:rPr>
              <a:t>SPUMANTI</a:t>
            </a:r>
          </a:p>
          <a:p>
            <a:pPr marL="0" indent="0" algn="ctr">
              <a:buNone/>
            </a:pPr>
            <a:r>
              <a:rPr lang="it-IT" dirty="0">
                <a:solidFill>
                  <a:srgbClr val="990033"/>
                </a:solidFill>
              </a:rPr>
              <a:t>Metodi di produzione</a:t>
            </a:r>
          </a:p>
          <a:p>
            <a:pPr marL="0" indent="0">
              <a:buNone/>
            </a:pPr>
            <a:r>
              <a:rPr lang="it-IT" sz="2400" i="1" dirty="0">
                <a:solidFill>
                  <a:srgbClr val="990033"/>
                </a:solidFill>
              </a:rPr>
              <a:t>Metodo </a:t>
            </a:r>
            <a:r>
              <a:rPr lang="it-IT" sz="2400" i="1" dirty="0" err="1">
                <a:solidFill>
                  <a:srgbClr val="990033"/>
                </a:solidFill>
              </a:rPr>
              <a:t>cavezzani</a:t>
            </a:r>
            <a:r>
              <a:rPr lang="it-IT" sz="2400" i="1" dirty="0">
                <a:solidFill>
                  <a:srgbClr val="990033"/>
                </a:solidFill>
              </a:rPr>
              <a:t> o charmat lungo</a:t>
            </a:r>
          </a:p>
          <a:p>
            <a:r>
              <a:rPr lang="it-IT" dirty="0"/>
              <a:t>Nereo </a:t>
            </a:r>
            <a:r>
              <a:rPr lang="it-IT" dirty="0" err="1"/>
              <a:t>Cavezzani</a:t>
            </a:r>
            <a:r>
              <a:rPr lang="it-IT" dirty="0"/>
              <a:t>, enologo trentino</a:t>
            </a:r>
          </a:p>
          <a:p>
            <a:r>
              <a:rPr lang="it-IT" sz="2800" dirty="0"/>
              <a:t>Il metodo Charmat lungo prevede l’inserimento di agitatore in autoclave.</a:t>
            </a:r>
          </a:p>
          <a:p>
            <a:r>
              <a:rPr lang="it-IT" b="0" i="0" dirty="0">
                <a:solidFill>
                  <a:srgbClr val="202124"/>
                </a:solidFill>
                <a:effectLst/>
              </a:rPr>
              <a:t>La presa di spuma secondo la tecnica messa a punto dall'</a:t>
            </a:r>
            <a:r>
              <a:rPr lang="it-IT" b="1" i="0" dirty="0">
                <a:solidFill>
                  <a:srgbClr val="202124"/>
                </a:solidFill>
                <a:effectLst/>
              </a:rPr>
              <a:t>enologo</a:t>
            </a:r>
            <a:r>
              <a:rPr lang="it-IT" b="0" i="0" dirty="0">
                <a:solidFill>
                  <a:srgbClr val="202124"/>
                </a:solidFill>
                <a:effectLst/>
              </a:rPr>
              <a:t> trentino Nereo </a:t>
            </a:r>
            <a:r>
              <a:rPr lang="it-IT" b="1" i="0" dirty="0" err="1">
                <a:solidFill>
                  <a:srgbClr val="202124"/>
                </a:solidFill>
                <a:effectLst/>
              </a:rPr>
              <a:t>Cavazzani</a:t>
            </a:r>
            <a:r>
              <a:rPr lang="it-IT" b="0" i="0" dirty="0">
                <a:solidFill>
                  <a:srgbClr val="202124"/>
                </a:solidFill>
                <a:effectLst/>
              </a:rPr>
              <a:t> avviene in autoclave, a bassa temperatura (14-16° C) per circa 45-50 giorni. Il vino viene quindi conservato sulle proprie fecce a 6-8°, per 12 mesi.</a:t>
            </a:r>
            <a:endParaRPr lang="it-IT" dirty="0"/>
          </a:p>
        </p:txBody>
      </p:sp>
    </p:spTree>
    <p:extLst>
      <p:ext uri="{BB962C8B-B14F-4D97-AF65-F5344CB8AC3E}">
        <p14:creationId xmlns:p14="http://schemas.microsoft.com/office/powerpoint/2010/main" val="6955741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42D01B46-2459-422D-BA75-2F20844CAC94}"/>
              </a:ext>
            </a:extLst>
          </p:cNvPr>
          <p:cNvPicPr>
            <a:picLocks noChangeAspect="1"/>
          </p:cNvPicPr>
          <p:nvPr/>
        </p:nvPicPr>
        <p:blipFill>
          <a:blip r:embed="rId2"/>
          <a:stretch>
            <a:fillRect/>
          </a:stretch>
        </p:blipFill>
        <p:spPr>
          <a:xfrm>
            <a:off x="1" y="232474"/>
            <a:ext cx="11778711" cy="6625525"/>
          </a:xfrm>
          <a:prstGeom prst="rect">
            <a:avLst/>
          </a:prstGeom>
        </p:spPr>
      </p:pic>
    </p:spTree>
    <p:extLst>
      <p:ext uri="{BB962C8B-B14F-4D97-AF65-F5344CB8AC3E}">
        <p14:creationId xmlns:p14="http://schemas.microsoft.com/office/powerpoint/2010/main" val="11544608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85000" lnSpcReduction="20000"/>
          </a:bodyPr>
          <a:lstStyle/>
          <a:p>
            <a:pPr marL="0" indent="0" algn="ctr">
              <a:buNone/>
            </a:pPr>
            <a:r>
              <a:rPr lang="it-IT" b="1" dirty="0">
                <a:solidFill>
                  <a:srgbClr val="990033"/>
                </a:solidFill>
              </a:rPr>
              <a:t>SPUMANTI</a:t>
            </a:r>
          </a:p>
          <a:p>
            <a:pPr marL="0" indent="0" algn="ctr">
              <a:buNone/>
            </a:pPr>
            <a:r>
              <a:rPr lang="it-IT" dirty="0">
                <a:solidFill>
                  <a:srgbClr val="990033"/>
                </a:solidFill>
              </a:rPr>
              <a:t>Metodi di produzione</a:t>
            </a:r>
          </a:p>
          <a:p>
            <a:pPr marL="0" indent="0">
              <a:buNone/>
            </a:pPr>
            <a:r>
              <a:rPr lang="it-IT" dirty="0">
                <a:solidFill>
                  <a:srgbClr val="990033"/>
                </a:solidFill>
              </a:rPr>
              <a:t>Metodo classico o champenoise</a:t>
            </a:r>
          </a:p>
          <a:p>
            <a:pPr lvl="0"/>
            <a:r>
              <a:rPr lang="it-IT" dirty="0"/>
              <a:t>Prevede la fermentazione in bottiglia. </a:t>
            </a:r>
          </a:p>
          <a:p>
            <a:pPr lvl="0"/>
            <a:r>
              <a:rPr lang="it-IT" dirty="0"/>
              <a:t>Tirage e aggiunta di sciroppo di zucchero (</a:t>
            </a:r>
            <a:r>
              <a:rPr lang="it-IT" dirty="0" err="1"/>
              <a:t>mcr</a:t>
            </a:r>
            <a:r>
              <a:rPr lang="it-IT" dirty="0"/>
              <a:t>) in misura di 24 gr/lt per avere 6 atm. (4,25 gr/lt per una atm) </a:t>
            </a:r>
          </a:p>
          <a:p>
            <a:pPr lvl="0"/>
            <a:r>
              <a:rPr lang="it-IT" dirty="0"/>
              <a:t>Presa di spuma</a:t>
            </a:r>
          </a:p>
          <a:p>
            <a:pPr lvl="0"/>
            <a:r>
              <a:rPr lang="it-IT" dirty="0"/>
              <a:t>Remuage</a:t>
            </a:r>
          </a:p>
          <a:p>
            <a:pPr lvl="0"/>
            <a:r>
              <a:rPr lang="it-IT" dirty="0"/>
              <a:t>Maturazione sulle fecce</a:t>
            </a:r>
          </a:p>
          <a:p>
            <a:pPr lvl="0"/>
            <a:r>
              <a:rPr lang="it-IT" dirty="0"/>
              <a:t>Sboccatura o </a:t>
            </a:r>
            <a:r>
              <a:rPr lang="it-IT" dirty="0" err="1"/>
              <a:t>degorgement</a:t>
            </a:r>
            <a:r>
              <a:rPr lang="it-IT" dirty="0"/>
              <a:t> ( a la </a:t>
            </a:r>
            <a:r>
              <a:rPr lang="it-IT" dirty="0" err="1"/>
              <a:t>volèe</a:t>
            </a:r>
            <a:r>
              <a:rPr lang="it-IT" dirty="0"/>
              <a:t> o a la </a:t>
            </a:r>
            <a:r>
              <a:rPr lang="it-IT" dirty="0" err="1"/>
              <a:t>glacè</a:t>
            </a:r>
            <a:r>
              <a:rPr lang="it-IT" dirty="0"/>
              <a:t>)</a:t>
            </a:r>
          </a:p>
          <a:p>
            <a:pPr lvl="0"/>
            <a:r>
              <a:rPr lang="it-IT" dirty="0"/>
              <a:t>Rabbocco con </a:t>
            </a:r>
            <a:r>
              <a:rPr lang="it-IT" dirty="0" err="1"/>
              <a:t>liquer</a:t>
            </a:r>
            <a:r>
              <a:rPr lang="it-IT" dirty="0"/>
              <a:t> d’</a:t>
            </a:r>
            <a:r>
              <a:rPr lang="it-IT" dirty="0" err="1"/>
              <a:t>expèdition</a:t>
            </a:r>
            <a:r>
              <a:rPr lang="it-IT" dirty="0"/>
              <a:t>  o con solo vino (e quindi </a:t>
            </a:r>
            <a:r>
              <a:rPr lang="it-IT" dirty="0" err="1"/>
              <a:t>pas</a:t>
            </a:r>
            <a:r>
              <a:rPr lang="it-IT" dirty="0"/>
              <a:t> </a:t>
            </a:r>
            <a:r>
              <a:rPr lang="it-IT" dirty="0" err="1"/>
              <a:t>dosè</a:t>
            </a:r>
            <a:r>
              <a:rPr lang="it-IT" dirty="0"/>
              <a:t>)</a:t>
            </a:r>
          </a:p>
          <a:p>
            <a:endParaRPr lang="it-IT" dirty="0"/>
          </a:p>
          <a:p>
            <a:endParaRPr lang="it-IT" dirty="0"/>
          </a:p>
        </p:txBody>
      </p:sp>
    </p:spTree>
    <p:extLst>
      <p:ext uri="{BB962C8B-B14F-4D97-AF65-F5344CB8AC3E}">
        <p14:creationId xmlns:p14="http://schemas.microsoft.com/office/powerpoint/2010/main" val="14555777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metodo classico spumantizzazione"/>
          <p:cNvPicPr/>
          <p:nvPr/>
        </p:nvPicPr>
        <p:blipFill>
          <a:blip r:embed="rId2">
            <a:extLst>
              <a:ext uri="{28A0092B-C50C-407E-A947-70E740481C1C}">
                <a14:useLocalDpi xmlns:a14="http://schemas.microsoft.com/office/drawing/2010/main" val="0"/>
              </a:ext>
            </a:extLst>
          </a:blip>
          <a:srcRect/>
          <a:stretch>
            <a:fillRect/>
          </a:stretch>
        </p:blipFill>
        <p:spPr bwMode="auto">
          <a:xfrm>
            <a:off x="1918009" y="880946"/>
            <a:ext cx="7995425" cy="4772722"/>
          </a:xfrm>
          <a:prstGeom prst="rect">
            <a:avLst/>
          </a:prstGeom>
          <a:noFill/>
          <a:ln>
            <a:noFill/>
          </a:ln>
        </p:spPr>
      </p:pic>
      <p:sp>
        <p:nvSpPr>
          <p:cNvPr id="6" name="CasellaDiTesto 5"/>
          <p:cNvSpPr txBox="1"/>
          <p:nvPr/>
        </p:nvSpPr>
        <p:spPr>
          <a:xfrm>
            <a:off x="9088245" y="880945"/>
            <a:ext cx="769434" cy="936703"/>
          </a:xfrm>
          <a:prstGeom prst="rect">
            <a:avLst/>
          </a:prstGeom>
          <a:solidFill>
            <a:srgbClr val="FF0000"/>
          </a:solidFill>
        </p:spPr>
        <p:txBody>
          <a:bodyPr wrap="square" rtlCol="0">
            <a:spAutoFit/>
          </a:bodyPr>
          <a:lstStyle/>
          <a:p>
            <a:endParaRPr lang="it-IT" dirty="0"/>
          </a:p>
        </p:txBody>
      </p:sp>
      <p:sp>
        <p:nvSpPr>
          <p:cNvPr id="7" name="CasellaDiTesto 6"/>
          <p:cNvSpPr txBox="1"/>
          <p:nvPr/>
        </p:nvSpPr>
        <p:spPr>
          <a:xfrm>
            <a:off x="9701562" y="3847170"/>
            <a:ext cx="156117" cy="1494263"/>
          </a:xfrm>
          <a:prstGeom prst="rect">
            <a:avLst/>
          </a:prstGeom>
          <a:solidFill>
            <a:srgbClr val="FF0000"/>
          </a:solidFill>
        </p:spPr>
        <p:txBody>
          <a:bodyPr wrap="square" rtlCol="0">
            <a:spAutoFit/>
          </a:bodyPr>
          <a:lstStyle/>
          <a:p>
            <a:endParaRPr lang="it-IT" dirty="0"/>
          </a:p>
        </p:txBody>
      </p:sp>
    </p:spTree>
    <p:extLst>
      <p:ext uri="{BB962C8B-B14F-4D97-AF65-F5344CB8AC3E}">
        <p14:creationId xmlns:p14="http://schemas.microsoft.com/office/powerpoint/2010/main" val="348235038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C1B4E239-D64E-422B-A5FC-2B1595F973EE}"/>
              </a:ext>
            </a:extLst>
          </p:cNvPr>
          <p:cNvPicPr>
            <a:picLocks noChangeAspect="1"/>
          </p:cNvPicPr>
          <p:nvPr/>
        </p:nvPicPr>
        <p:blipFill>
          <a:blip r:embed="rId2"/>
          <a:stretch>
            <a:fillRect/>
          </a:stretch>
        </p:blipFill>
        <p:spPr>
          <a:xfrm>
            <a:off x="1352901" y="743479"/>
            <a:ext cx="9486198" cy="5371042"/>
          </a:xfrm>
          <a:prstGeom prst="rect">
            <a:avLst/>
          </a:prstGeom>
        </p:spPr>
      </p:pic>
    </p:spTree>
    <p:extLst>
      <p:ext uri="{BB962C8B-B14F-4D97-AF65-F5344CB8AC3E}">
        <p14:creationId xmlns:p14="http://schemas.microsoft.com/office/powerpoint/2010/main" val="3779353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SPUMANTI</a:t>
            </a:r>
          </a:p>
          <a:p>
            <a:pPr marL="0" indent="0" algn="ctr">
              <a:buNone/>
            </a:pPr>
            <a:r>
              <a:rPr lang="it-IT" b="1" dirty="0">
                <a:solidFill>
                  <a:srgbClr val="990033"/>
                </a:solidFill>
              </a:rPr>
              <a:t>Cenni di storia e leggende</a:t>
            </a:r>
          </a:p>
          <a:p>
            <a:r>
              <a:rPr lang="it-IT" dirty="0"/>
              <a:t>Abate </a:t>
            </a:r>
            <a:r>
              <a:rPr lang="it-IT" dirty="0" err="1"/>
              <a:t>Dom</a:t>
            </a:r>
            <a:r>
              <a:rPr lang="it-IT" dirty="0"/>
              <a:t> Perignon (1638-1715)  cellario </a:t>
            </a:r>
            <a:r>
              <a:rPr lang="it-IT" dirty="0" err="1"/>
              <a:t>Abazzia</a:t>
            </a:r>
            <a:r>
              <a:rPr lang="it-IT" dirty="0"/>
              <a:t> di </a:t>
            </a:r>
            <a:r>
              <a:rPr lang="it-IT" dirty="0" err="1"/>
              <a:t>Hautevillers</a:t>
            </a:r>
            <a:r>
              <a:rPr lang="it-IT" dirty="0"/>
              <a:t>  (1670) </a:t>
            </a:r>
          </a:p>
          <a:p>
            <a:r>
              <a:rPr lang="it-IT" dirty="0"/>
              <a:t>primo spumante 1690</a:t>
            </a:r>
          </a:p>
          <a:p>
            <a:r>
              <a:rPr lang="it-IT" dirty="0"/>
              <a:t>Dottor Francesco Scacchi di Fabriano (1577-1656) </a:t>
            </a:r>
            <a:r>
              <a:rPr lang="it-IT" b="1" dirty="0"/>
              <a:t>nel 1622 </a:t>
            </a:r>
            <a:r>
              <a:rPr lang="it-IT" dirty="0"/>
              <a:t>scrive un trattato sulla spumantizzazione.</a:t>
            </a:r>
          </a:p>
          <a:p>
            <a:pPr algn="ctr"/>
            <a:endParaRPr lang="it-IT" dirty="0"/>
          </a:p>
        </p:txBody>
      </p:sp>
    </p:spTree>
    <p:extLst>
      <p:ext uri="{BB962C8B-B14F-4D97-AF65-F5344CB8AC3E}">
        <p14:creationId xmlns:p14="http://schemas.microsoft.com/office/powerpoint/2010/main" val="8135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2DC72535-7FAE-4571-9BFC-C3A6C7B428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9982" y="1690688"/>
            <a:ext cx="6836898" cy="4838790"/>
          </a:xfrm>
          <a:prstGeom prst="rect">
            <a:avLst/>
          </a:prstGeom>
          <a:ln w="28575">
            <a:solidFill>
              <a:sysClr val="windowText" lastClr="000000"/>
            </a:solidFill>
          </a:ln>
        </p:spPr>
      </p:pic>
    </p:spTree>
    <p:extLst>
      <p:ext uri="{BB962C8B-B14F-4D97-AF65-F5344CB8AC3E}">
        <p14:creationId xmlns:p14="http://schemas.microsoft.com/office/powerpoint/2010/main" val="37077589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sz="2800" b="1" dirty="0">
                <a:solidFill>
                  <a:srgbClr val="990033"/>
                </a:solidFill>
              </a:rPr>
              <a:t>CLASSIFICAZIONE VINI IN BASE AL RESTO DI ZUCCHER</a:t>
            </a:r>
            <a:r>
              <a:rPr lang="it-IT" sz="2800" dirty="0"/>
              <a:t>I</a:t>
            </a:r>
          </a:p>
          <a:p>
            <a:pPr algn="ctr"/>
            <a:r>
              <a:rPr lang="it-IT" dirty="0"/>
              <a:t>SECCHI			Fino a 10     gr/lt</a:t>
            </a:r>
          </a:p>
          <a:p>
            <a:pPr algn="ctr"/>
            <a:r>
              <a:rPr lang="it-IT" dirty="0"/>
              <a:t>ABBOCCATI		Da 10 a 30   gr/lt</a:t>
            </a:r>
          </a:p>
          <a:p>
            <a:pPr algn="ctr"/>
            <a:r>
              <a:rPr lang="it-IT" dirty="0"/>
              <a:t>AMABILI			Da 30 a 50   gr/lt</a:t>
            </a:r>
          </a:p>
          <a:p>
            <a:pPr algn="ctr"/>
            <a:r>
              <a:rPr lang="it-IT" dirty="0"/>
              <a:t>DOLCI			Da 50 a 180 gr/lt </a:t>
            </a:r>
          </a:p>
          <a:p>
            <a:pPr marL="0" indent="0" algn="ctr">
              <a:buNone/>
            </a:pPr>
            <a:r>
              <a:rPr lang="it-IT" dirty="0"/>
              <a:t>PASSITI			Oltre 180 gr/lt</a:t>
            </a:r>
          </a:p>
          <a:p>
            <a:pPr algn="ctr"/>
            <a:endParaRPr lang="it-IT" dirty="0"/>
          </a:p>
        </p:txBody>
      </p:sp>
    </p:spTree>
    <p:extLst>
      <p:ext uri="{BB962C8B-B14F-4D97-AF65-F5344CB8AC3E}">
        <p14:creationId xmlns:p14="http://schemas.microsoft.com/office/powerpoint/2010/main" val="23854689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sz="2800" b="1" dirty="0">
                <a:solidFill>
                  <a:srgbClr val="990033"/>
                </a:solidFill>
              </a:rPr>
              <a:t>CLASSIFICAZIONE VINI IN BASE ALLA PRESSIONE </a:t>
            </a:r>
            <a:r>
              <a:rPr lang="it-IT" sz="2800" b="1" dirty="0" smtClean="0">
                <a:solidFill>
                  <a:srgbClr val="990033"/>
                </a:solidFill>
              </a:rPr>
              <a:t>INTERNA</a:t>
            </a:r>
          </a:p>
          <a:p>
            <a:pPr algn="ctr"/>
            <a:r>
              <a:rPr lang="it-IT" dirty="0"/>
              <a:t>FERMI				Inferiore a 1 bar</a:t>
            </a:r>
          </a:p>
          <a:p>
            <a:pPr algn="ctr"/>
            <a:r>
              <a:rPr lang="it-IT" dirty="0" smtClean="0"/>
              <a:t>FRIZZANTI</a:t>
            </a:r>
            <a:r>
              <a:rPr lang="it-IT" dirty="0"/>
              <a:t>				Da 1 a 2,5     bar</a:t>
            </a:r>
          </a:p>
          <a:p>
            <a:pPr marL="0" indent="0" algn="ctr">
              <a:buNone/>
            </a:pPr>
            <a:r>
              <a:rPr lang="it-IT" dirty="0"/>
              <a:t>  SPUMANTI AROMATICI	         Massimo 3 bar</a:t>
            </a:r>
          </a:p>
          <a:p>
            <a:pPr algn="ctr"/>
            <a:r>
              <a:rPr lang="it-IT" dirty="0"/>
              <a:t> SPUMANTI SECCHI*		</a:t>
            </a:r>
            <a:r>
              <a:rPr lang="it-IT" dirty="0" err="1"/>
              <a:t>Mnimo</a:t>
            </a:r>
            <a:r>
              <a:rPr lang="it-IT" dirty="0"/>
              <a:t>     3,5 bar</a:t>
            </a:r>
          </a:p>
          <a:p>
            <a:pPr marL="0" indent="0" algn="ctr">
              <a:buNone/>
            </a:pPr>
            <a:endParaRPr lang="it-IT" dirty="0"/>
          </a:p>
          <a:p>
            <a:pPr marL="0" indent="0" algn="ctr">
              <a:buNone/>
            </a:pPr>
            <a:endParaRPr lang="it-IT" dirty="0"/>
          </a:p>
          <a:p>
            <a:pPr marL="0" indent="0" algn="ctr">
              <a:buNone/>
            </a:pPr>
            <a:r>
              <a:rPr lang="it-IT" dirty="0"/>
              <a:t>* Sia metodo Charmat  che metodo Classico		</a:t>
            </a:r>
          </a:p>
          <a:p>
            <a:endParaRPr lang="it-IT" dirty="0"/>
          </a:p>
        </p:txBody>
      </p:sp>
    </p:spTree>
    <p:extLst>
      <p:ext uri="{BB962C8B-B14F-4D97-AF65-F5344CB8AC3E}">
        <p14:creationId xmlns:p14="http://schemas.microsoft.com/office/powerpoint/2010/main" val="364754602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85000" lnSpcReduction="20000"/>
          </a:bodyPr>
          <a:lstStyle/>
          <a:p>
            <a:pPr marL="0" indent="0" algn="ctr">
              <a:buNone/>
            </a:pPr>
            <a:r>
              <a:rPr lang="it-IT" sz="3300" b="1" dirty="0">
                <a:solidFill>
                  <a:srgbClr val="990033"/>
                </a:solidFill>
              </a:rPr>
              <a:t>CAPIENZA BOTTIGLIE DI SPUMANTE </a:t>
            </a:r>
          </a:p>
          <a:p>
            <a:r>
              <a:rPr lang="it-IT" dirty="0"/>
              <a:t>QUARTO DI BT.		0,185 LT</a:t>
            </a:r>
          </a:p>
          <a:p>
            <a:r>
              <a:rPr lang="it-IT" dirty="0"/>
              <a:t>MEZZA BT			0,375 LT</a:t>
            </a:r>
          </a:p>
          <a:p>
            <a:r>
              <a:rPr lang="it-IT" dirty="0"/>
              <a:t>BOTTIGLIA			0,750 LT</a:t>
            </a:r>
          </a:p>
          <a:p>
            <a:r>
              <a:rPr lang="it-IT" dirty="0"/>
              <a:t>MAGNUM			1,500 LT</a:t>
            </a:r>
          </a:p>
          <a:p>
            <a:r>
              <a:rPr lang="it-IT" dirty="0"/>
              <a:t>JEROBOAM	           3,000 LT</a:t>
            </a:r>
          </a:p>
          <a:p>
            <a:r>
              <a:rPr lang="it-IT" dirty="0"/>
              <a:t>REHOBOAM		4,500 LT</a:t>
            </a:r>
          </a:p>
          <a:p>
            <a:r>
              <a:rPr lang="it-IT" dirty="0"/>
              <a:t>MATHUSALEM		6,000 LT</a:t>
            </a:r>
          </a:p>
          <a:p>
            <a:r>
              <a:rPr lang="it-IT" dirty="0"/>
              <a:t>BALTHAZAR		9,000 LT</a:t>
            </a:r>
          </a:p>
          <a:p>
            <a:r>
              <a:rPr lang="it-IT" dirty="0"/>
              <a:t>NABUCHODONOSOR	15,00 LT</a:t>
            </a:r>
          </a:p>
          <a:p>
            <a:r>
              <a:rPr lang="it-IT" dirty="0"/>
              <a:t>MELCHIOR		18,00 LT</a:t>
            </a:r>
          </a:p>
          <a:p>
            <a:pPr algn="ctr"/>
            <a:endParaRPr lang="it-IT" dirty="0"/>
          </a:p>
        </p:txBody>
      </p:sp>
    </p:spTree>
    <p:extLst>
      <p:ext uri="{BB962C8B-B14F-4D97-AF65-F5344CB8AC3E}">
        <p14:creationId xmlns:p14="http://schemas.microsoft.com/office/powerpoint/2010/main" val="261350115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a:bodyPr>
          <a:lstStyle/>
          <a:p>
            <a:pPr marL="0" indent="0" algn="ctr">
              <a:buNone/>
            </a:pPr>
            <a:r>
              <a:rPr lang="it-IT" sz="2800" b="1" dirty="0">
                <a:solidFill>
                  <a:srgbClr val="990033"/>
                </a:solidFill>
              </a:rPr>
              <a:t>CLASSIFICAZIONE SPUMANTI IN BASE AL RESTO DI DOLCE</a:t>
            </a:r>
          </a:p>
          <a:p>
            <a:r>
              <a:rPr lang="it-IT" dirty="0"/>
              <a:t>PAS DOSE’ O BRUT ZERO		Compreso tra 0 e 3  	 gr/lt</a:t>
            </a:r>
          </a:p>
          <a:p>
            <a:r>
              <a:rPr lang="it-IT" dirty="0"/>
              <a:t>EXTRA BRUT				Compreso tra 0 e 5    	    «</a:t>
            </a:r>
          </a:p>
          <a:p>
            <a:r>
              <a:rPr lang="it-IT" dirty="0"/>
              <a:t>BRUT					Inferiore a        15       	    «</a:t>
            </a:r>
          </a:p>
          <a:p>
            <a:r>
              <a:rPr lang="it-IT" dirty="0"/>
              <a:t>EXTRA DRY   				Compreso tra  12 e 20	    «</a:t>
            </a:r>
          </a:p>
          <a:p>
            <a:r>
              <a:rPr lang="it-IT" dirty="0"/>
              <a:t>SECCO					Compreso tra  17 e 35 	    «</a:t>
            </a:r>
          </a:p>
          <a:p>
            <a:r>
              <a:rPr lang="it-IT" dirty="0"/>
              <a:t>DEMI SEC O ABBOCCATO		Compreso tra  33 e 50	    «</a:t>
            </a:r>
          </a:p>
          <a:p>
            <a:r>
              <a:rPr lang="it-IT" dirty="0"/>
              <a:t>DOUX O DOLCE			Superiore a        50	    «</a:t>
            </a:r>
          </a:p>
          <a:p>
            <a:pPr algn="ctr"/>
            <a:endParaRPr lang="it-IT" dirty="0"/>
          </a:p>
        </p:txBody>
      </p:sp>
    </p:spTree>
    <p:extLst>
      <p:ext uri="{BB962C8B-B14F-4D97-AF65-F5344CB8AC3E}">
        <p14:creationId xmlns:p14="http://schemas.microsoft.com/office/powerpoint/2010/main" val="392568224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b="1" dirty="0">
                <a:solidFill>
                  <a:srgbClr val="990033"/>
                </a:solidFill>
              </a:rPr>
              <a:t>METODO ANCESTRALE</a:t>
            </a:r>
          </a:p>
          <a:p>
            <a:r>
              <a:rPr lang="it-IT" dirty="0"/>
              <a:t>ANCESTRALE PERCHE’ UTILIZZATO DA SECOLI (VEDI I ROMANI CON IL VINO «TITILLANS»</a:t>
            </a:r>
          </a:p>
          <a:p>
            <a:r>
              <a:rPr lang="it-IT" dirty="0"/>
              <a:t>IL METODO E’ A META’ STRADA FRA LO CHARMAT E LO CHAMPENOISE E NON ESISTENDO UN PROTOCOLLO CONDIVISO OGNI PRODUTTORE HA UNA SUA RICETTA</a:t>
            </a:r>
          </a:p>
          <a:p>
            <a:r>
              <a:rPr lang="it-IT" dirty="0"/>
              <a:t>PRESSATURA SOFFICE DELLE UVE CON ESTRAZIONE DEI LIEVITI AUTOCTONI IL MOSTO COSI OTTENUTO VIENE IMMESSOIN UNA VASCA D’ACCIAIO E INIZIA LA FERMENTAZIONE CHE VIENE GRADUALMENTE RALLENTATA FINO A  INTEROMPERLA ABBASSANDO LA TEMPERATURA.</a:t>
            </a:r>
          </a:p>
          <a:p>
            <a:pPr algn="ctr"/>
            <a:endParaRPr lang="it-IT" dirty="0"/>
          </a:p>
        </p:txBody>
      </p:sp>
    </p:spTree>
    <p:extLst>
      <p:ext uri="{BB962C8B-B14F-4D97-AF65-F5344CB8AC3E}">
        <p14:creationId xmlns:p14="http://schemas.microsoft.com/office/powerpoint/2010/main" val="14159578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b="1" dirty="0">
                <a:solidFill>
                  <a:srgbClr val="990033"/>
                </a:solidFill>
              </a:rPr>
              <a:t>METODO ANCESTRALE</a:t>
            </a:r>
            <a:endParaRPr lang="it-IT" dirty="0"/>
          </a:p>
          <a:p>
            <a:r>
              <a:rPr lang="it-IT" dirty="0"/>
              <a:t>QUINDI IL VINO VIENE IMBOTTIGLIATO E NELLA PRIMAVERA SUCCESSIVA CON L’AUMENTARE DELLA TEMEPRATURA IL VINO RIPRENDE NATURALEMENTE LA FERMENTAZIONE IN BOTTIGLIA.</a:t>
            </a:r>
          </a:p>
          <a:p>
            <a:r>
              <a:rPr lang="it-IT" dirty="0"/>
              <a:t>ALLA FINE DEL CICLO IL VINO VIENE MESSO IN COMMERCIO CON I LIEVITI IN SOSPENSIONE</a:t>
            </a:r>
          </a:p>
          <a:p>
            <a:r>
              <a:rPr lang="it-IT" dirty="0"/>
              <a:t>LA SUA PRINCIPALE CARATTERISTICA E’ QUELLA DI RISPECCHIARE IN PIENO IL VITIGNO DI PROVENIENZA ED AVERE UNA PRESSIONE INTERNA LIMITATA TANTO CHE PUO’ ESSERE DEFINITO «PETILLANT»</a:t>
            </a:r>
          </a:p>
          <a:p>
            <a:endParaRPr lang="it-IT" dirty="0"/>
          </a:p>
        </p:txBody>
      </p:sp>
    </p:spTree>
    <p:extLst>
      <p:ext uri="{BB962C8B-B14F-4D97-AF65-F5344CB8AC3E}">
        <p14:creationId xmlns:p14="http://schemas.microsoft.com/office/powerpoint/2010/main" val="413815545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77500" lnSpcReduction="20000"/>
          </a:bodyPr>
          <a:lstStyle/>
          <a:p>
            <a:pPr marL="0" indent="0" algn="ctr">
              <a:buNone/>
            </a:pPr>
            <a:r>
              <a:rPr lang="it-IT" sz="4100" dirty="0">
                <a:solidFill>
                  <a:srgbClr val="990033"/>
                </a:solidFill>
              </a:rPr>
              <a:t>TAPPI</a:t>
            </a:r>
          </a:p>
          <a:p>
            <a:pPr marL="342900" lvl="0" indent="-342900">
              <a:lnSpc>
                <a:spcPct val="107000"/>
              </a:lnSpc>
              <a:spcAft>
                <a:spcPts val="0"/>
              </a:spcAft>
              <a:buFont typeface="Calibri" panose="020F0502020204030204" pitchFamily="34" charset="0"/>
              <a:buChar char="-"/>
            </a:pPr>
            <a:r>
              <a:rPr lang="it-IT" dirty="0">
                <a:latin typeface="Calibri" panose="020F0502020204030204" pitchFamily="34" charset="0"/>
                <a:ea typeface="Calibri" panose="020F0502020204030204" pitchFamily="34" charset="0"/>
                <a:cs typeface="Times New Roman" panose="02020603050405020304" pitchFamily="18" charset="0"/>
              </a:rPr>
              <a:t>Tappi naturali a trancio intero, agglomerati, tecnici </a:t>
            </a:r>
            <a:r>
              <a:rPr lang="it-IT" dirty="0" err="1">
                <a:latin typeface="Calibri" panose="020F0502020204030204" pitchFamily="34" charset="0"/>
                <a:ea typeface="Calibri" panose="020F0502020204030204" pitchFamily="34" charset="0"/>
                <a:cs typeface="Times New Roman" panose="02020603050405020304" pitchFamily="18" charset="0"/>
              </a:rPr>
              <a:t>birondellati</a:t>
            </a:r>
            <a:r>
              <a:rPr lang="it-IT" dirty="0">
                <a:latin typeface="Calibri" panose="020F0502020204030204" pitchFamily="34" charset="0"/>
                <a:ea typeface="Calibri" panose="020F0502020204030204" pitchFamily="34" charset="0"/>
                <a:cs typeface="Times New Roman" panose="02020603050405020304" pitchFamily="18" charset="0"/>
              </a:rPr>
              <a:t>, silicone, a  vite, a corona.</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0"/>
              </a:spcAft>
            </a:pPr>
            <a:r>
              <a:rPr lang="it-IT" dirty="0">
                <a:latin typeface="Calibri" panose="020F0502020204030204" pitchFamily="34" charset="0"/>
                <a:ea typeface="Calibri" panose="020F0502020204030204" pitchFamily="34" charset="0"/>
                <a:cs typeface="Times New Roman" panose="02020603050405020304" pitchFamily="18" charset="0"/>
              </a:rPr>
              <a:t>Difetto di tappo originato da un fungo (</a:t>
            </a:r>
            <a:r>
              <a:rPr lang="it-IT" b="1" i="1" dirty="0">
                <a:latin typeface="Calibri" panose="020F0502020204030204" pitchFamily="34" charset="0"/>
                <a:ea typeface="Calibri" panose="020F0502020204030204" pitchFamily="34" charset="0"/>
                <a:cs typeface="Times New Roman" panose="02020603050405020304" pitchFamily="18" charset="0"/>
              </a:rPr>
              <a:t>armillaria mellea)</a:t>
            </a:r>
            <a:r>
              <a:rPr lang="it-IT" dirty="0">
                <a:latin typeface="Calibri" panose="020F0502020204030204" pitchFamily="34" charset="0"/>
                <a:ea typeface="Calibri" panose="020F0502020204030204" pitchFamily="34" charset="0"/>
                <a:cs typeface="Times New Roman" panose="02020603050405020304" pitchFamily="18" charset="0"/>
              </a:rPr>
              <a:t>, una cui molecola, </a:t>
            </a:r>
            <a:r>
              <a:rPr lang="it-IT" b="1" u="sng" dirty="0">
                <a:latin typeface="Calibri" panose="020F0502020204030204" pitchFamily="34" charset="0"/>
                <a:ea typeface="Calibri" panose="020F0502020204030204" pitchFamily="34" charset="0"/>
                <a:cs typeface="Times New Roman" panose="02020603050405020304" pitchFamily="18" charset="0"/>
              </a:rPr>
              <a:t>TCA, </a:t>
            </a:r>
            <a:r>
              <a:rPr lang="it-IT" dirty="0">
                <a:latin typeface="Calibri" panose="020F0502020204030204" pitchFamily="34" charset="0"/>
                <a:ea typeface="Calibri" panose="020F0502020204030204" pitchFamily="34" charset="0"/>
                <a:cs typeface="Times New Roman" panose="02020603050405020304" pitchFamily="18" charset="0"/>
              </a:rPr>
              <a:t>(</a:t>
            </a:r>
            <a:r>
              <a:rPr lang="it-IT" dirty="0" err="1">
                <a:latin typeface="Calibri" panose="020F0502020204030204" pitchFamily="34" charset="0"/>
                <a:ea typeface="Calibri" panose="020F0502020204030204" pitchFamily="34" charset="0"/>
                <a:cs typeface="Times New Roman" panose="02020603050405020304" pitchFamily="18" charset="0"/>
              </a:rPr>
              <a:t>tricloroanisolo</a:t>
            </a:r>
            <a:r>
              <a:rPr lang="it-IT" dirty="0">
                <a:latin typeface="Calibri" panose="020F0502020204030204" pitchFamily="34" charset="0"/>
                <a:ea typeface="Calibri" panose="020F0502020204030204" pitchFamily="34" charset="0"/>
                <a:cs typeface="Times New Roman" panose="02020603050405020304" pitchFamily="18" charset="0"/>
              </a:rPr>
              <a:t>) causa la puzza di ammuffito, cantina umida o cane bagnato.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0"/>
              </a:spcAft>
            </a:pPr>
            <a:r>
              <a:rPr lang="it-IT" dirty="0">
                <a:latin typeface="Calibri" panose="020F0502020204030204" pitchFamily="34" charset="0"/>
                <a:ea typeface="Calibri" panose="020F0502020204030204" pitchFamily="34" charset="0"/>
                <a:cs typeface="Times New Roman" panose="02020603050405020304" pitchFamily="18" charset="0"/>
              </a:rPr>
              <a:t>Nuovi studi hanno evidenziato che falsi sentori (più blandi) di tappo potrebbero essere generati da </a:t>
            </a:r>
            <a:r>
              <a:rPr lang="it-IT" dirty="0" err="1">
                <a:latin typeface="Calibri" panose="020F0502020204030204" pitchFamily="34" charset="0"/>
                <a:ea typeface="Calibri" panose="020F0502020204030204" pitchFamily="34" charset="0"/>
                <a:cs typeface="Times New Roman" panose="02020603050405020304" pitchFamily="18" charset="0"/>
              </a:rPr>
              <a:t>clorofenoli</a:t>
            </a:r>
            <a:r>
              <a:rPr lang="it-IT" dirty="0">
                <a:latin typeface="Calibri" panose="020F0502020204030204" pitchFamily="34" charset="0"/>
                <a:ea typeface="Calibri" panose="020F0502020204030204" pitchFamily="34" charset="0"/>
                <a:cs typeface="Times New Roman" panose="02020603050405020304" pitchFamily="18" charset="0"/>
              </a:rPr>
              <a:t> (che a contatto con il cloro della lavorazione si trasformano in </a:t>
            </a:r>
            <a:r>
              <a:rPr lang="it-IT" dirty="0" err="1">
                <a:latin typeface="Calibri" panose="020F0502020204030204" pitchFamily="34" charset="0"/>
                <a:ea typeface="Calibri" panose="020F0502020204030204" pitchFamily="34" charset="0"/>
                <a:cs typeface="Times New Roman" panose="02020603050405020304" pitchFamily="18" charset="0"/>
              </a:rPr>
              <a:t>cloroanisolo</a:t>
            </a:r>
            <a:r>
              <a:rPr lang="it-IT" dirty="0">
                <a:latin typeface="Calibri" panose="020F0502020204030204" pitchFamily="34" charset="0"/>
                <a:ea typeface="Calibri" panose="020F0502020204030204" pitchFamily="34" charset="0"/>
                <a:cs typeface="Times New Roman" panose="02020603050405020304" pitchFamily="18" charset="0"/>
              </a:rPr>
              <a:t> ) provenienti dall’armillaria ma anche da pesticidi o trattamenti conservativi del legno.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0"/>
              </a:spcAft>
            </a:pPr>
            <a:r>
              <a:rPr lang="it-IT" dirty="0">
                <a:latin typeface="Calibri" panose="020F0502020204030204" pitchFamily="34" charset="0"/>
                <a:ea typeface="Calibri" panose="020F0502020204030204" pitchFamily="34" charset="0"/>
                <a:cs typeface="Times New Roman" panose="02020603050405020304" pitchFamily="18" charset="0"/>
              </a:rPr>
              <a:t>Problemi causati dal Perossido di idrogeno (H</a:t>
            </a:r>
            <a:r>
              <a:rPr lang="it-IT" baseline="-25000" dirty="0">
                <a:latin typeface="Calibri" panose="020F0502020204030204" pitchFamily="34" charset="0"/>
                <a:ea typeface="Calibri" panose="020F0502020204030204" pitchFamily="34" charset="0"/>
                <a:cs typeface="Times New Roman" panose="02020603050405020304" pitchFamily="18" charset="0"/>
              </a:rPr>
              <a:t>2</a:t>
            </a:r>
            <a:r>
              <a:rPr lang="it-IT" dirty="0">
                <a:latin typeface="Calibri" panose="020F0502020204030204" pitchFamily="34" charset="0"/>
                <a:ea typeface="Calibri" panose="020F0502020204030204" pitchFamily="34" charset="0"/>
                <a:cs typeface="Times New Roman" panose="02020603050405020304" pitchFamily="18" charset="0"/>
              </a:rPr>
              <a:t>O</a:t>
            </a:r>
            <a:r>
              <a:rPr lang="it-IT" baseline="-25000" dirty="0">
                <a:latin typeface="Calibri" panose="020F0502020204030204" pitchFamily="34" charset="0"/>
                <a:ea typeface="Calibri" panose="020F0502020204030204" pitchFamily="34" charset="0"/>
                <a:cs typeface="Times New Roman" panose="02020603050405020304" pitchFamily="18" charset="0"/>
              </a:rPr>
              <a:t>2</a:t>
            </a:r>
            <a:r>
              <a:rPr lang="it-IT" dirty="0">
                <a:latin typeface="Calibri" panose="020F0502020204030204" pitchFamily="34" charset="0"/>
                <a:ea typeface="Calibri" panose="020F0502020204030204" pitchFamily="34" charset="0"/>
                <a:cs typeface="Times New Roman" panose="02020603050405020304" pitchFamily="18" charset="0"/>
              </a:rPr>
              <a:t>) usato per la sbiancatura e lavaggio.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marL="685800">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N° di </a:t>
            </a:r>
            <a:r>
              <a:rPr lang="it-IT" dirty="0" err="1">
                <a:latin typeface="Calibri" panose="020F0502020204030204" pitchFamily="34" charset="0"/>
                <a:ea typeface="Calibri" panose="020F0502020204030204" pitchFamily="34" charset="0"/>
                <a:cs typeface="Times New Roman" panose="02020603050405020304" pitchFamily="18" charset="0"/>
              </a:rPr>
              <a:t>bt</a:t>
            </a:r>
            <a:r>
              <a:rPr lang="it-IT" dirty="0">
                <a:latin typeface="Calibri" panose="020F0502020204030204" pitchFamily="34" charset="0"/>
                <a:ea typeface="Calibri" panose="020F0502020204030204" pitchFamily="34" charset="0"/>
                <a:cs typeface="Times New Roman" panose="02020603050405020304" pitchFamily="18" charset="0"/>
              </a:rPr>
              <a:t> tappate nel mondo 18 miliardi di cui 11,5 con sughero</a:t>
            </a:r>
            <a:endParaRPr lang="it-IT" sz="2400" dirty="0">
              <a:latin typeface="Calibri" panose="020F0502020204030204" pitchFamily="34" charset="0"/>
              <a:ea typeface="Calibri" panose="020F0502020204030204" pitchFamily="34" charset="0"/>
              <a:cs typeface="Times New Roman" panose="02020603050405020304" pitchFamily="18" charset="0"/>
            </a:endParaRPr>
          </a:p>
          <a:p>
            <a:pPr algn="ctr"/>
            <a:endParaRPr lang="it-IT" dirty="0"/>
          </a:p>
        </p:txBody>
      </p:sp>
    </p:spTree>
    <p:extLst>
      <p:ext uri="{BB962C8B-B14F-4D97-AF65-F5344CB8AC3E}">
        <p14:creationId xmlns:p14="http://schemas.microsoft.com/office/powerpoint/2010/main" val="106634099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endParaRPr lang="it-IT" altLang="it-IT" sz="2800" b="1" i="1" dirty="0">
              <a:solidFill>
                <a:srgbClr val="CC9900"/>
              </a:solidFill>
            </a:endParaRPr>
          </a:p>
          <a:p>
            <a:pPr algn="ctr"/>
            <a:endParaRPr lang="it-IT" altLang="it-IT" b="1" i="1" dirty="0">
              <a:solidFill>
                <a:srgbClr val="CC9900"/>
              </a:solidFill>
            </a:endParaRPr>
          </a:p>
          <a:p>
            <a:pPr algn="ctr"/>
            <a:endParaRPr lang="it-IT" altLang="it-IT" sz="2800" b="1" i="1" dirty="0">
              <a:solidFill>
                <a:srgbClr val="CC9900"/>
              </a:solidFill>
            </a:endParaRPr>
          </a:p>
          <a:p>
            <a:pPr algn="ctr"/>
            <a:endParaRPr lang="it-IT" altLang="it-IT" b="1" i="1" dirty="0">
              <a:solidFill>
                <a:srgbClr val="CC9900"/>
              </a:solidFill>
            </a:endParaRPr>
          </a:p>
          <a:p>
            <a:pPr marL="0" indent="0" algn="ctr">
              <a:buNone/>
            </a:pPr>
            <a:r>
              <a:rPr lang="it-IT" altLang="it-IT" sz="4400" b="1" i="1" dirty="0">
                <a:solidFill>
                  <a:srgbClr val="990033"/>
                </a:solidFill>
              </a:rPr>
              <a:t>CENNI DI LEGISLAZIONE VINICOLA</a:t>
            </a:r>
          </a:p>
          <a:p>
            <a:pPr algn="ctr"/>
            <a:endParaRPr lang="it-IT" altLang="it-IT" sz="2800" b="1" i="1" dirty="0">
              <a:solidFill>
                <a:srgbClr val="CC9900"/>
              </a:solidFill>
            </a:endParaRPr>
          </a:p>
          <a:p>
            <a:pPr algn="ctr"/>
            <a:endParaRPr lang="it-IT" dirty="0"/>
          </a:p>
        </p:txBody>
      </p:sp>
    </p:spTree>
    <p:extLst>
      <p:ext uri="{BB962C8B-B14F-4D97-AF65-F5344CB8AC3E}">
        <p14:creationId xmlns:p14="http://schemas.microsoft.com/office/powerpoint/2010/main" val="236904152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24C14C7F-B0AD-4D11-A471-ACA121CDE850}"/>
              </a:ext>
            </a:extLst>
          </p:cNvPr>
          <p:cNvPicPr>
            <a:picLocks noChangeAspect="1"/>
          </p:cNvPicPr>
          <p:nvPr/>
        </p:nvPicPr>
        <p:blipFill rotWithShape="1">
          <a:blip r:embed="rId2"/>
          <a:srcRect l="20111" t="22353" r="21526" b="17577"/>
          <a:stretch/>
        </p:blipFill>
        <p:spPr>
          <a:xfrm>
            <a:off x="354626" y="213317"/>
            <a:ext cx="11482748" cy="6644683"/>
          </a:xfrm>
          <a:prstGeom prst="rect">
            <a:avLst/>
          </a:prstGeom>
        </p:spPr>
      </p:pic>
    </p:spTree>
    <p:extLst>
      <p:ext uri="{BB962C8B-B14F-4D97-AF65-F5344CB8AC3E}">
        <p14:creationId xmlns:p14="http://schemas.microsoft.com/office/powerpoint/2010/main" val="395631165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UNTA">
            <a:extLst>
              <a:ext uri="{FF2B5EF4-FFF2-40B4-BE49-F238E27FC236}">
                <a16:creationId xmlns="" xmlns:a16="http://schemas.microsoft.com/office/drawing/2014/main" id="{8E151205-82AD-4612-8B3C-D4E80AC99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791" y="262225"/>
            <a:ext cx="9958012" cy="6982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027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6EE41499-D13B-4E9C-BFDC-280B15224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2019" y="1690688"/>
            <a:ext cx="7118252" cy="4975122"/>
          </a:xfrm>
          <a:prstGeom prst="rect">
            <a:avLst/>
          </a:prstGeom>
          <a:ln w="28575">
            <a:solidFill>
              <a:sysClr val="windowText" lastClr="000000"/>
            </a:solidFill>
          </a:ln>
        </p:spPr>
      </p:pic>
    </p:spTree>
    <p:extLst>
      <p:ext uri="{BB962C8B-B14F-4D97-AF65-F5344CB8AC3E}">
        <p14:creationId xmlns:p14="http://schemas.microsoft.com/office/powerpoint/2010/main" val="99396598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endParaRPr lang="it-IT" dirty="0"/>
          </a:p>
          <a:p>
            <a:pPr algn="ctr"/>
            <a:endParaRPr lang="it-IT" dirty="0"/>
          </a:p>
          <a:p>
            <a:pPr marL="0" indent="0" algn="ctr">
              <a:buNone/>
            </a:pPr>
            <a:r>
              <a:rPr lang="it-IT" b="1" dirty="0">
                <a:solidFill>
                  <a:srgbClr val="990033"/>
                </a:solidFill>
              </a:rPr>
              <a:t>ANAGRAFE VITIVINICOLA  </a:t>
            </a:r>
          </a:p>
          <a:p>
            <a:pPr marL="0" indent="0" algn="ctr">
              <a:buNone/>
            </a:pPr>
            <a:r>
              <a:rPr lang="it-IT" b="1" dirty="0">
                <a:solidFill>
                  <a:srgbClr val="990033"/>
                </a:solidFill>
              </a:rPr>
              <a:t>(Caso Piemonte)</a:t>
            </a:r>
          </a:p>
          <a:p>
            <a:pPr marL="0" indent="0" algn="ctr">
              <a:buNone/>
            </a:pPr>
            <a:endParaRPr lang="it-IT" dirty="0">
              <a:solidFill>
                <a:srgbClr val="990033"/>
              </a:solidFill>
            </a:endParaRPr>
          </a:p>
          <a:p>
            <a:pPr marL="0" indent="0" algn="ctr">
              <a:buNone/>
            </a:pPr>
            <a:r>
              <a:rPr lang="it-IT" dirty="0">
                <a:solidFill>
                  <a:srgbClr val="990033"/>
                </a:solidFill>
              </a:rPr>
              <a:t>DISCIPLINARI DI PRODUZIONE</a:t>
            </a:r>
          </a:p>
          <a:p>
            <a:endParaRPr lang="it-IT" dirty="0"/>
          </a:p>
        </p:txBody>
      </p:sp>
    </p:spTree>
    <p:extLst>
      <p:ext uri="{BB962C8B-B14F-4D97-AF65-F5344CB8AC3E}">
        <p14:creationId xmlns:p14="http://schemas.microsoft.com/office/powerpoint/2010/main" val="16375486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PROCEDURE VALORITALIA PER D.O.C.-D.O.C.G.</a:t>
            </a:r>
          </a:p>
          <a:p>
            <a:pPr algn="ctr"/>
            <a:endParaRPr lang="it-IT" dirty="0"/>
          </a:p>
          <a:p>
            <a:r>
              <a:rPr lang="it-IT" dirty="0"/>
              <a:t>PRELIEVO CAMPIONI</a:t>
            </a:r>
          </a:p>
          <a:p>
            <a:r>
              <a:rPr lang="it-IT" dirty="0"/>
              <a:t>ANALISI</a:t>
            </a:r>
          </a:p>
          <a:p>
            <a:r>
              <a:rPr lang="it-IT" dirty="0"/>
              <a:t>COMMISIONE DI DEGUSTAZIONE</a:t>
            </a:r>
          </a:p>
          <a:p>
            <a:r>
              <a:rPr lang="it-IT" dirty="0"/>
              <a:t>CONSEGNA CONTRASSEGNI</a:t>
            </a:r>
          </a:p>
          <a:p>
            <a:r>
              <a:rPr lang="it-IT" dirty="0"/>
              <a:t>NORME PER L’ETICHETTATURA</a:t>
            </a:r>
          </a:p>
          <a:p>
            <a:endParaRPr lang="it-IT" dirty="0"/>
          </a:p>
        </p:txBody>
      </p:sp>
    </p:spTree>
    <p:extLst>
      <p:ext uri="{BB962C8B-B14F-4D97-AF65-F5344CB8AC3E}">
        <p14:creationId xmlns:p14="http://schemas.microsoft.com/office/powerpoint/2010/main" val="4253212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ALCUNI DATI</a:t>
            </a:r>
            <a:r>
              <a:rPr lang="it-IT" dirty="0">
                <a:solidFill>
                  <a:srgbClr val="990033"/>
                </a:solidFill>
              </a:rPr>
              <a:t/>
            </a:r>
            <a:br>
              <a:rPr lang="it-IT" dirty="0">
                <a:solidFill>
                  <a:srgbClr val="990033"/>
                </a:solidFill>
              </a:rPr>
            </a:br>
            <a:r>
              <a:rPr lang="it-IT" dirty="0">
                <a:solidFill>
                  <a:srgbClr val="990033"/>
                </a:solidFill>
              </a:rPr>
              <a:t>F</a:t>
            </a:r>
            <a:r>
              <a:rPr lang="it-IT" sz="2800" dirty="0">
                <a:solidFill>
                  <a:srgbClr val="990033"/>
                </a:solidFill>
              </a:rPr>
              <a:t>onte Istat e Unione italiana Vini </a:t>
            </a:r>
          </a:p>
          <a:p>
            <a:pPr marL="0" indent="0" algn="ctr">
              <a:buNone/>
            </a:pPr>
            <a:r>
              <a:rPr lang="it-IT" sz="2800" dirty="0">
                <a:solidFill>
                  <a:srgbClr val="990033"/>
                </a:solidFill>
              </a:rPr>
              <a:t>2019-2020</a:t>
            </a:r>
          </a:p>
          <a:p>
            <a:pPr lvl="0"/>
            <a:r>
              <a:rPr lang="it-IT" sz="2800" b="1" i="1" dirty="0">
                <a:solidFill>
                  <a:srgbClr val="990033"/>
                </a:solidFill>
              </a:rPr>
              <a:t>L’Italia</a:t>
            </a:r>
            <a:r>
              <a:rPr lang="it-IT" sz="2800" i="1" dirty="0"/>
              <a:t>, con oltre 600 (1200) vitigni autoctoni, possiede il maggior numero di biodiversità viticola al mondo:</a:t>
            </a:r>
          </a:p>
          <a:p>
            <a:pPr lvl="0"/>
            <a:r>
              <a:rPr lang="it-IT" sz="2800" i="1" dirty="0"/>
              <a:t>Al secondo posto segue la </a:t>
            </a:r>
            <a:r>
              <a:rPr lang="it-IT" sz="2800" b="1" i="1" dirty="0">
                <a:solidFill>
                  <a:srgbClr val="990033"/>
                </a:solidFill>
              </a:rPr>
              <a:t>Francia </a:t>
            </a:r>
            <a:r>
              <a:rPr lang="it-IT" sz="2800" i="1" dirty="0"/>
              <a:t>con  222</a:t>
            </a:r>
          </a:p>
          <a:p>
            <a:pPr lvl="0"/>
            <a:r>
              <a:rPr lang="it-IT" sz="2800" i="1" dirty="0"/>
              <a:t> il 75% di fatturato della viticultura italiana è fatta di </a:t>
            </a:r>
            <a:r>
              <a:rPr lang="it-IT" sz="2800" b="1" i="1" u="sng" dirty="0"/>
              <a:t>80 vitigni diversi </a:t>
            </a:r>
            <a:r>
              <a:rPr lang="it-IT" sz="2800" i="1" dirty="0"/>
              <a:t> che danno origine a più di 520 denominazioni fra DOC , DOCG e IGT, </a:t>
            </a:r>
          </a:p>
          <a:p>
            <a:pPr marL="0" indent="0" algn="ctr">
              <a:buNone/>
            </a:pPr>
            <a:endParaRPr lang="it-IT" dirty="0"/>
          </a:p>
        </p:txBody>
      </p:sp>
    </p:spTree>
    <p:extLst>
      <p:ext uri="{BB962C8B-B14F-4D97-AF65-F5344CB8AC3E}">
        <p14:creationId xmlns:p14="http://schemas.microsoft.com/office/powerpoint/2010/main" val="159201712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sz="3000" b="1" dirty="0">
                <a:solidFill>
                  <a:srgbClr val="990033"/>
                </a:solidFill>
              </a:rPr>
              <a:t>ALCUNI DATI</a:t>
            </a:r>
            <a:endParaRPr lang="it-IT" sz="3000" dirty="0">
              <a:solidFill>
                <a:srgbClr val="990033"/>
              </a:solidFill>
            </a:endParaRPr>
          </a:p>
          <a:p>
            <a:pPr marL="0" indent="0" algn="ctr">
              <a:buNone/>
            </a:pPr>
            <a:r>
              <a:rPr lang="it-IT" dirty="0">
                <a:solidFill>
                  <a:srgbClr val="990033"/>
                </a:solidFill>
              </a:rPr>
              <a:t>F</a:t>
            </a:r>
            <a:r>
              <a:rPr lang="it-IT" sz="2800" dirty="0">
                <a:solidFill>
                  <a:srgbClr val="990033"/>
                </a:solidFill>
              </a:rPr>
              <a:t>onte Istat e Unione italiana Vini </a:t>
            </a:r>
          </a:p>
          <a:p>
            <a:pPr marL="0" indent="0" algn="ctr">
              <a:buNone/>
            </a:pPr>
            <a:r>
              <a:rPr lang="it-IT" sz="2800" dirty="0">
                <a:solidFill>
                  <a:srgbClr val="990033"/>
                </a:solidFill>
              </a:rPr>
              <a:t>2019-2020</a:t>
            </a:r>
          </a:p>
          <a:p>
            <a:pPr marL="0" indent="0">
              <a:buNone/>
            </a:pPr>
            <a:r>
              <a:rPr lang="it-IT" sz="2800" dirty="0">
                <a:solidFill>
                  <a:srgbClr val="990033"/>
                </a:solidFill>
              </a:rPr>
              <a:t>Seguono:</a:t>
            </a:r>
          </a:p>
          <a:p>
            <a:r>
              <a:rPr lang="it-IT" sz="2800" i="1" dirty="0"/>
              <a:t>Portogallo con meno di 40</a:t>
            </a:r>
            <a:endParaRPr lang="it-IT" sz="2800" dirty="0"/>
          </a:p>
          <a:p>
            <a:r>
              <a:rPr lang="it-IT" sz="2800" i="1" dirty="0"/>
              <a:t>Romania con poco più di 30</a:t>
            </a:r>
            <a:endParaRPr lang="it-IT" sz="2800" dirty="0"/>
          </a:p>
          <a:p>
            <a:r>
              <a:rPr lang="it-IT" sz="2800" i="1" dirty="0"/>
              <a:t>Francia e Spagna con meno di 15</a:t>
            </a:r>
            <a:endParaRPr lang="it-IT" sz="2800" dirty="0"/>
          </a:p>
          <a:p>
            <a:r>
              <a:rPr lang="it-IT" sz="2800" i="1" dirty="0"/>
              <a:t>Vitigno più coltivato nel mondo: Cabernet-Sauvignon</a:t>
            </a:r>
            <a:endParaRPr lang="it-IT" sz="2800" dirty="0"/>
          </a:p>
          <a:p>
            <a:r>
              <a:rPr lang="it-IT" sz="2800" i="1" dirty="0"/>
              <a:t>Vitigni più coltivati in </a:t>
            </a:r>
            <a:r>
              <a:rPr lang="it-IT" sz="2800" i="1" dirty="0" err="1"/>
              <a:t>italia</a:t>
            </a:r>
            <a:r>
              <a:rPr lang="it-IT" sz="2800" i="1" dirty="0"/>
              <a:t>: Sangiovese (8%), Montepulciano, Glera e Pinot Grigio (tutti al 4%) Merlot (3%)</a:t>
            </a:r>
            <a:endParaRPr lang="it-IT" dirty="0"/>
          </a:p>
        </p:txBody>
      </p:sp>
    </p:spTree>
    <p:extLst>
      <p:ext uri="{BB962C8B-B14F-4D97-AF65-F5344CB8AC3E}">
        <p14:creationId xmlns:p14="http://schemas.microsoft.com/office/powerpoint/2010/main" val="215759310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b="1" dirty="0">
                <a:solidFill>
                  <a:srgbClr val="990033"/>
                </a:solidFill>
              </a:rPr>
              <a:t>ALTRI DATI ITALIA</a:t>
            </a:r>
          </a:p>
          <a:p>
            <a:r>
              <a:rPr lang="it-IT" sz="2800" dirty="0"/>
              <a:t>Superficie Italia 0,5% del mondo                  </a:t>
            </a:r>
          </a:p>
          <a:p>
            <a:r>
              <a:rPr lang="it-IT" sz="2800" dirty="0"/>
              <a:t> Abitanti Italia 0,83% della popolazione mondiale</a:t>
            </a:r>
          </a:p>
          <a:p>
            <a:r>
              <a:rPr lang="it-IT" sz="2800" dirty="0"/>
              <a:t> Valore della filiera agroalimentare italiana: € 538 miliardi di €, prima ricchezza nazionale</a:t>
            </a:r>
          </a:p>
          <a:p>
            <a:r>
              <a:rPr lang="it-IT" sz="2800" dirty="0"/>
              <a:t>Primo posto al mondo con 7.000 varietà vegetali commestibili  (</a:t>
            </a:r>
            <a:r>
              <a:rPr lang="it-IT" sz="2400" dirty="0"/>
              <a:t>Secondo  il Brasile con 3.300 varietà)</a:t>
            </a:r>
          </a:p>
          <a:p>
            <a:r>
              <a:rPr lang="it-IT" sz="2800" dirty="0"/>
              <a:t>Primo posto al mondo con 1.200 vitigni autoctoni ( secondo la Francia con 222)</a:t>
            </a:r>
          </a:p>
          <a:p>
            <a:r>
              <a:rPr lang="it-IT" sz="2800" dirty="0"/>
              <a:t>Primo posto al mondo con 533 cultivar di olive ( secondo la Spagna con 70)</a:t>
            </a:r>
          </a:p>
          <a:p>
            <a:pPr algn="ctr"/>
            <a:endParaRPr lang="it-IT" dirty="0"/>
          </a:p>
          <a:p>
            <a:endParaRPr lang="it-IT" dirty="0"/>
          </a:p>
        </p:txBody>
      </p:sp>
    </p:spTree>
    <p:extLst>
      <p:ext uri="{BB962C8B-B14F-4D97-AF65-F5344CB8AC3E}">
        <p14:creationId xmlns:p14="http://schemas.microsoft.com/office/powerpoint/2010/main" val="73525871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ALTRI DATI ITALIA</a:t>
            </a:r>
          </a:p>
          <a:p>
            <a:r>
              <a:rPr lang="it-IT" sz="2800" dirty="0"/>
              <a:t>Primo posto al mondo con 144 varietà di grano duro (secondo posto gli USA con 6)</a:t>
            </a:r>
          </a:p>
          <a:p>
            <a:r>
              <a:rPr lang="it-IT" sz="2800" dirty="0"/>
              <a:t>Primo posto al mondo per DOP (=Doc + </a:t>
            </a:r>
            <a:r>
              <a:rPr lang="it-IT" sz="2800" dirty="0" err="1"/>
              <a:t>Docg</a:t>
            </a:r>
            <a:r>
              <a:rPr lang="it-IT" sz="2800" dirty="0"/>
              <a:t>) imbottigliata 464</a:t>
            </a:r>
          </a:p>
          <a:p>
            <a:r>
              <a:rPr lang="it-IT" sz="2800" dirty="0"/>
              <a:t>Secondo posto al mondo con  58.000 specie di animali</a:t>
            </a:r>
          </a:p>
          <a:p>
            <a:r>
              <a:rPr lang="it-IT" sz="2800" dirty="0"/>
              <a:t>Assoluta incapacità del sistema «Italia» di tutelare i propri prodotti vedi fenomeno ITALIAN SOUNDING</a:t>
            </a:r>
          </a:p>
          <a:p>
            <a:endParaRPr lang="it-IT" dirty="0"/>
          </a:p>
        </p:txBody>
      </p:sp>
    </p:spTree>
    <p:extLst>
      <p:ext uri="{BB962C8B-B14F-4D97-AF65-F5344CB8AC3E}">
        <p14:creationId xmlns:p14="http://schemas.microsoft.com/office/powerpoint/2010/main" val="187779906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85000" lnSpcReduction="20000"/>
          </a:bodyPr>
          <a:lstStyle/>
          <a:p>
            <a:pPr marL="0" indent="0" algn="ctr">
              <a:buNone/>
            </a:pPr>
            <a:r>
              <a:rPr lang="it-IT" b="1" dirty="0">
                <a:solidFill>
                  <a:srgbClr val="990033"/>
                </a:solidFill>
              </a:rPr>
              <a:t>ALTRI DATI EUROPA</a:t>
            </a:r>
          </a:p>
          <a:p>
            <a:pPr marL="0" indent="0" algn="ctr">
              <a:buNone/>
            </a:pPr>
            <a:endParaRPr lang="it-IT" b="1" dirty="0">
              <a:solidFill>
                <a:srgbClr val="990033"/>
              </a:solidFill>
            </a:endParaRPr>
          </a:p>
          <a:p>
            <a:pPr marL="0" indent="0" algn="ctr">
              <a:buNone/>
            </a:pPr>
            <a:r>
              <a:rPr lang="it-IT" sz="2800" dirty="0">
                <a:solidFill>
                  <a:srgbClr val="990033"/>
                </a:solidFill>
              </a:rPr>
              <a:t>Prezzo medio di 1 lt. Di vino fermo esportato:      </a:t>
            </a:r>
          </a:p>
          <a:p>
            <a:pPr algn="ctr"/>
            <a:r>
              <a:rPr lang="it-IT" sz="2800" dirty="0"/>
              <a:t>Italia      	€ 3,74</a:t>
            </a:r>
          </a:p>
          <a:p>
            <a:pPr algn="ctr"/>
            <a:r>
              <a:rPr lang="it-IT" sz="2800" dirty="0"/>
              <a:t>Francia 	€ 7,12</a:t>
            </a:r>
          </a:p>
          <a:p>
            <a:pPr algn="ctr"/>
            <a:r>
              <a:rPr lang="it-IT" sz="2800" dirty="0"/>
              <a:t>Spagna 	€ 0,39</a:t>
            </a:r>
          </a:p>
          <a:p>
            <a:pPr algn="ctr"/>
            <a:endParaRPr lang="it-IT" sz="2800" dirty="0"/>
          </a:p>
          <a:p>
            <a:pPr marL="0" indent="0" algn="ctr">
              <a:buNone/>
            </a:pPr>
            <a:r>
              <a:rPr lang="it-IT" sz="2800" dirty="0">
                <a:solidFill>
                  <a:srgbClr val="990033"/>
                </a:solidFill>
              </a:rPr>
              <a:t>Prezzo medio di 1 lt. Spumante esportato </a:t>
            </a:r>
          </a:p>
          <a:p>
            <a:pPr algn="ctr"/>
            <a:r>
              <a:rPr lang="it-IT" sz="2800" dirty="0"/>
              <a:t>Prosecco </a:t>
            </a:r>
            <a:r>
              <a:rPr lang="it-IT" sz="2800" dirty="0" err="1"/>
              <a:t>italia</a:t>
            </a:r>
            <a:r>
              <a:rPr lang="it-IT" sz="2800" dirty="0"/>
              <a:t>	€ 3,66</a:t>
            </a:r>
          </a:p>
          <a:p>
            <a:pPr algn="ctr"/>
            <a:r>
              <a:rPr lang="it-IT" sz="2800" dirty="0"/>
              <a:t>Champagne </a:t>
            </a:r>
            <a:r>
              <a:rPr lang="it-IT" sz="2800" dirty="0" err="1"/>
              <a:t>francia</a:t>
            </a:r>
            <a:r>
              <a:rPr lang="it-IT" sz="2800" dirty="0"/>
              <a:t>	€26,02</a:t>
            </a:r>
          </a:p>
          <a:p>
            <a:pPr algn="ctr"/>
            <a:r>
              <a:rPr lang="it-IT" sz="2800" dirty="0"/>
              <a:t>Cava spagna		€ 2,68</a:t>
            </a:r>
          </a:p>
          <a:p>
            <a:endParaRPr lang="it-IT" dirty="0"/>
          </a:p>
        </p:txBody>
      </p:sp>
    </p:spTree>
    <p:extLst>
      <p:ext uri="{BB962C8B-B14F-4D97-AF65-F5344CB8AC3E}">
        <p14:creationId xmlns:p14="http://schemas.microsoft.com/office/powerpoint/2010/main" val="287045889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ttps://www.beverfood.com/wp-content/uploads/2021/11/cattura-11-report-federvini-nomisma-sullandamento-dei-714x410.jpg">
            <a:hlinkClick r:id="rId2"/>
          </p:cNvPr>
          <p:cNvPicPr/>
          <p:nvPr/>
        </p:nvPicPr>
        <p:blipFill>
          <a:blip r:embed="rId3">
            <a:extLst>
              <a:ext uri="{28A0092B-C50C-407E-A947-70E740481C1C}">
                <a14:useLocalDpi xmlns:a14="http://schemas.microsoft.com/office/drawing/2010/main" val="0"/>
              </a:ext>
            </a:extLst>
          </a:blip>
          <a:srcRect/>
          <a:stretch>
            <a:fillRect/>
          </a:stretch>
        </p:blipFill>
        <p:spPr bwMode="auto">
          <a:xfrm>
            <a:off x="1984918" y="713677"/>
            <a:ext cx="8419170" cy="5586761"/>
          </a:xfrm>
          <a:prstGeom prst="rect">
            <a:avLst/>
          </a:prstGeom>
          <a:noFill/>
          <a:ln>
            <a:noFill/>
          </a:ln>
        </p:spPr>
      </p:pic>
    </p:spTree>
    <p:extLst>
      <p:ext uri="{BB962C8B-B14F-4D97-AF65-F5344CB8AC3E}">
        <p14:creationId xmlns:p14="http://schemas.microsoft.com/office/powerpoint/2010/main" val="78591436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20000"/>
          </a:bodyPr>
          <a:lstStyle/>
          <a:p>
            <a:pPr marL="0" indent="0" algn="ctr">
              <a:buNone/>
            </a:pPr>
            <a:r>
              <a:rPr lang="it-IT" sz="3000" b="1" dirty="0">
                <a:solidFill>
                  <a:srgbClr val="990033"/>
                </a:solidFill>
                <a:effectLst>
                  <a:outerShdw blurRad="38100" dist="38100" dir="2700000" algn="tl">
                    <a:srgbClr val="000000">
                      <a:alpha val="43137"/>
                    </a:srgbClr>
                  </a:outerShdw>
                </a:effectLst>
                <a:latin typeface="+mj-lt"/>
              </a:rPr>
              <a:t>SUPERFICIE VITATA WORD </a:t>
            </a:r>
          </a:p>
          <a:p>
            <a:pPr marL="0" indent="0" algn="ctr">
              <a:buNone/>
            </a:pPr>
            <a:endParaRPr lang="it-IT" sz="3900" dirty="0">
              <a:effectLst>
                <a:outerShdw blurRad="38100" dist="38100" dir="2700000" algn="tl">
                  <a:srgbClr val="000000">
                    <a:alpha val="43137"/>
                  </a:srgbClr>
                </a:outerShdw>
              </a:effectLst>
              <a:latin typeface="+mj-lt"/>
            </a:endParaRPr>
          </a:p>
          <a:p>
            <a:pPr marL="0" indent="0">
              <a:buNone/>
            </a:pPr>
            <a:r>
              <a:rPr lang="it-IT" sz="2600" dirty="0">
                <a:solidFill>
                  <a:srgbClr val="990033"/>
                </a:solidFill>
                <a:effectLst>
                  <a:outerShdw blurRad="38100" dist="38100" dir="2700000" algn="tl">
                    <a:srgbClr val="000000">
                      <a:alpha val="43137"/>
                    </a:srgbClr>
                  </a:outerShdw>
                </a:effectLst>
                <a:latin typeface="+mj-lt"/>
              </a:rPr>
              <a:t>Espressa in ha 2019</a:t>
            </a:r>
          </a:p>
          <a:p>
            <a:r>
              <a:rPr lang="it-IT" sz="2800" dirty="0"/>
              <a:t>ITALIA 666.421</a:t>
            </a:r>
          </a:p>
          <a:p>
            <a:r>
              <a:rPr lang="it-IT" sz="2800" dirty="0"/>
              <a:t>FRANCIA 750.078</a:t>
            </a:r>
          </a:p>
          <a:p>
            <a:r>
              <a:rPr lang="it-IT" sz="2800" dirty="0"/>
              <a:t>SPAGNA 952.829</a:t>
            </a:r>
          </a:p>
          <a:p>
            <a:r>
              <a:rPr lang="it-IT" sz="2800" dirty="0"/>
              <a:t>CINA 730.253</a:t>
            </a:r>
          </a:p>
          <a:p>
            <a:r>
              <a:rPr lang="it-IT" sz="2800" dirty="0"/>
              <a:t>USA 300.196</a:t>
            </a:r>
          </a:p>
          <a:p>
            <a:r>
              <a:rPr lang="it-IT" sz="2800" dirty="0"/>
              <a:t>ARGENTINA 198.220</a:t>
            </a:r>
          </a:p>
          <a:p>
            <a:r>
              <a:rPr lang="it-IT" sz="2800" i="1" dirty="0"/>
              <a:t>PIEMONTE 44.667</a:t>
            </a:r>
            <a:endParaRPr lang="it-IT" dirty="0"/>
          </a:p>
        </p:txBody>
      </p:sp>
    </p:spTree>
    <p:extLst>
      <p:ext uri="{BB962C8B-B14F-4D97-AF65-F5344CB8AC3E}">
        <p14:creationId xmlns:p14="http://schemas.microsoft.com/office/powerpoint/2010/main" val="194954373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PRODUZIONE DI VINO </a:t>
            </a:r>
          </a:p>
          <a:p>
            <a:pPr marL="0" indent="0" algn="ctr">
              <a:buNone/>
            </a:pPr>
            <a:r>
              <a:rPr lang="it-IT" dirty="0">
                <a:solidFill>
                  <a:srgbClr val="990033"/>
                </a:solidFill>
              </a:rPr>
              <a:t>Espressa in hl. 2019</a:t>
            </a:r>
          </a:p>
          <a:p>
            <a:pPr marL="0" indent="0">
              <a:buNone/>
            </a:pPr>
            <a:r>
              <a:rPr lang="it-IT" dirty="0">
                <a:solidFill>
                  <a:srgbClr val="990033"/>
                </a:solidFill>
              </a:rPr>
              <a:t>MONDO 250.755.000</a:t>
            </a:r>
          </a:p>
          <a:p>
            <a:r>
              <a:rPr lang="it-IT" dirty="0"/>
              <a:t>Italia:     47.533.000</a:t>
            </a:r>
          </a:p>
          <a:p>
            <a:r>
              <a:rPr lang="it-IT" dirty="0"/>
              <a:t>Francia: 42.299.000</a:t>
            </a:r>
          </a:p>
          <a:p>
            <a:r>
              <a:rPr lang="it-IT" dirty="0"/>
              <a:t>Spagna: 37.728.000</a:t>
            </a:r>
          </a:p>
          <a:p>
            <a:r>
              <a:rPr lang="it-IT" dirty="0"/>
              <a:t>Piemonte:</a:t>
            </a:r>
            <a:r>
              <a:rPr lang="it-IT" i="1" dirty="0"/>
              <a:t> 2.569.000 </a:t>
            </a:r>
          </a:p>
          <a:p>
            <a:pPr algn="ctr"/>
            <a:endParaRPr lang="it-IT" dirty="0"/>
          </a:p>
        </p:txBody>
      </p:sp>
    </p:spTree>
    <p:extLst>
      <p:ext uri="{BB962C8B-B14F-4D97-AF65-F5344CB8AC3E}">
        <p14:creationId xmlns:p14="http://schemas.microsoft.com/office/powerpoint/2010/main" val="1255191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5">
            <a:extLst>
              <a:ext uri="{FF2B5EF4-FFF2-40B4-BE49-F238E27FC236}">
                <a16:creationId xmlns="" xmlns:a16="http://schemas.microsoft.com/office/drawing/2014/main" id="{FE5E85C4-B139-42AE-878D-DC583E62915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31176" y="1825625"/>
            <a:ext cx="6529647" cy="4351338"/>
          </a:xfrm>
          <a:prstGeom prst="rect">
            <a:avLst/>
          </a:prstGeom>
          <a:ln w="28575">
            <a:solidFill>
              <a:schemeClr val="tx1"/>
            </a:solidFill>
          </a:ln>
        </p:spPr>
      </p:pic>
    </p:spTree>
    <p:extLst>
      <p:ext uri="{BB962C8B-B14F-4D97-AF65-F5344CB8AC3E}">
        <p14:creationId xmlns:p14="http://schemas.microsoft.com/office/powerpoint/2010/main" val="173013394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85000" lnSpcReduction="20000"/>
          </a:bodyPr>
          <a:lstStyle/>
          <a:p>
            <a:pPr marL="0" indent="0" algn="ctr">
              <a:buNone/>
            </a:pPr>
            <a:r>
              <a:rPr lang="it-IT" sz="3300" b="1" dirty="0">
                <a:solidFill>
                  <a:srgbClr val="990033"/>
                </a:solidFill>
              </a:rPr>
              <a:t>PRODUZIONE MONDIALE DI VINO</a:t>
            </a:r>
          </a:p>
          <a:p>
            <a:pPr marL="0" indent="0" algn="ctr">
              <a:buNone/>
            </a:pPr>
            <a:r>
              <a:rPr lang="it-IT" sz="3300" b="1" dirty="0">
                <a:solidFill>
                  <a:srgbClr val="990033"/>
                </a:solidFill>
              </a:rPr>
              <a:t>2018</a:t>
            </a:r>
          </a:p>
          <a:p>
            <a:pPr marL="0" indent="0">
              <a:buNone/>
            </a:pPr>
            <a:r>
              <a:rPr lang="it-IT" sz="2800" dirty="0"/>
              <a:t>1. ITALIA              54,8 MILIONI DI HL</a:t>
            </a:r>
          </a:p>
          <a:p>
            <a:pPr marL="0" indent="0">
              <a:buNone/>
            </a:pPr>
            <a:r>
              <a:rPr lang="it-IT" sz="2800" dirty="0"/>
              <a:t>2. FRANCIA         48,6   «      «        «</a:t>
            </a:r>
          </a:p>
          <a:p>
            <a:pPr marL="0" indent="0">
              <a:buNone/>
            </a:pPr>
            <a:r>
              <a:rPr lang="it-IT" sz="2800" dirty="0"/>
              <a:t>3. SPAGNA          44,4   «      «        «</a:t>
            </a:r>
          </a:p>
          <a:p>
            <a:pPr marL="0" indent="0">
              <a:buNone/>
            </a:pPr>
            <a:r>
              <a:rPr lang="it-IT" sz="2800" dirty="0"/>
              <a:t>4. USA                  23,9   «      «        «</a:t>
            </a:r>
          </a:p>
          <a:p>
            <a:pPr marL="0" indent="0">
              <a:buNone/>
            </a:pPr>
            <a:r>
              <a:rPr lang="it-IT" sz="2800" dirty="0"/>
              <a:t>5.ARGENTINA     14,5   «       «       «</a:t>
            </a:r>
          </a:p>
          <a:p>
            <a:pPr marL="0" indent="0">
              <a:buNone/>
            </a:pPr>
            <a:r>
              <a:rPr lang="it-IT" sz="2800" dirty="0"/>
              <a:t>6. CILE                  12,9   «       «       «</a:t>
            </a:r>
          </a:p>
          <a:p>
            <a:pPr marL="0" lvl="0" indent="0">
              <a:buNone/>
            </a:pPr>
            <a:r>
              <a:rPr lang="it-IT" sz="2800" dirty="0"/>
              <a:t>7. AUSTRALIA      </a:t>
            </a:r>
            <a:r>
              <a:rPr lang="it-IT" sz="2800" dirty="0">
                <a:solidFill>
                  <a:prstClr val="black"/>
                </a:solidFill>
              </a:rPr>
              <a:t>12,9   «       «       «</a:t>
            </a:r>
          </a:p>
          <a:p>
            <a:pPr marL="0" lvl="0" indent="0">
              <a:buNone/>
            </a:pPr>
            <a:r>
              <a:rPr lang="it-IT" sz="2800" dirty="0">
                <a:solidFill>
                  <a:prstClr val="black"/>
                </a:solidFill>
              </a:rPr>
              <a:t>8. GERMANIA      10,3   «       «       «</a:t>
            </a:r>
          </a:p>
          <a:p>
            <a:pPr marL="0" lvl="0" indent="0">
              <a:buNone/>
            </a:pPr>
            <a:r>
              <a:rPr lang="it-IT" sz="2800" dirty="0">
                <a:solidFill>
                  <a:prstClr val="black"/>
                </a:solidFill>
              </a:rPr>
              <a:t>9. CINA                    9,1   «       «       «</a:t>
            </a:r>
          </a:p>
          <a:p>
            <a:endParaRPr lang="it-IT" dirty="0"/>
          </a:p>
        </p:txBody>
      </p:sp>
    </p:spTree>
    <p:extLst>
      <p:ext uri="{BB962C8B-B14F-4D97-AF65-F5344CB8AC3E}">
        <p14:creationId xmlns:p14="http://schemas.microsoft.com/office/powerpoint/2010/main" val="40134648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a:bodyPr>
          <a:lstStyle/>
          <a:p>
            <a:pPr marL="0" indent="0" algn="ctr">
              <a:buNone/>
            </a:pPr>
            <a:r>
              <a:rPr lang="it-IT" b="1" dirty="0">
                <a:solidFill>
                  <a:srgbClr val="990033"/>
                </a:solidFill>
              </a:rPr>
              <a:t>PRODUZIONE ITALIA </a:t>
            </a:r>
          </a:p>
          <a:p>
            <a:pPr marL="0" indent="0" algn="ctr">
              <a:buNone/>
            </a:pPr>
            <a:r>
              <a:rPr lang="it-IT" b="1" dirty="0">
                <a:solidFill>
                  <a:srgbClr val="990033"/>
                </a:solidFill>
              </a:rPr>
              <a:t>2018</a:t>
            </a:r>
          </a:p>
          <a:p>
            <a:r>
              <a:rPr lang="it-IT" dirty="0"/>
              <a:t>CANTINE PRODUTTRICI: 46.000</a:t>
            </a:r>
          </a:p>
          <a:p>
            <a:r>
              <a:rPr lang="it-IT" dirty="0"/>
              <a:t>AZIENDE DI TRASFORMAZIONE E IMBOTTIGLIAMENTO: 1800</a:t>
            </a:r>
          </a:p>
          <a:p>
            <a:r>
              <a:rPr lang="it-IT" dirty="0"/>
              <a:t>AZIENDE ATTIVE NELLA COMMERCIALIZZAZIONE: 310.000</a:t>
            </a:r>
          </a:p>
          <a:p>
            <a:r>
              <a:rPr lang="it-IT" dirty="0"/>
              <a:t>FATTURATO COMPLESSIVO GENERATO:10,4 MILIARDI DI EURO</a:t>
            </a:r>
          </a:p>
          <a:p>
            <a:r>
              <a:rPr lang="it-IT" dirty="0"/>
              <a:t>EXPORT A VALORE: 6 MILIARDI DI €</a:t>
            </a:r>
          </a:p>
          <a:p>
            <a:r>
              <a:rPr lang="it-IT" dirty="0"/>
              <a:t>EXPORT A VOLUME:21,4 MLN DI hl</a:t>
            </a:r>
          </a:p>
          <a:p>
            <a:r>
              <a:rPr lang="it-IT" dirty="0"/>
              <a:t>TREND EXPORT: DAL 2000 AL 2017  + 142%</a:t>
            </a:r>
          </a:p>
          <a:p>
            <a:endParaRPr lang="it-IT" dirty="0"/>
          </a:p>
        </p:txBody>
      </p:sp>
    </p:spTree>
    <p:extLst>
      <p:ext uri="{BB962C8B-B14F-4D97-AF65-F5344CB8AC3E}">
        <p14:creationId xmlns:p14="http://schemas.microsoft.com/office/powerpoint/2010/main" val="279693191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CONSUMO MONDIALE</a:t>
            </a:r>
          </a:p>
          <a:p>
            <a:pPr algn="ctr"/>
            <a:endParaRPr lang="it-IT" dirty="0"/>
          </a:p>
          <a:p>
            <a:pPr marL="0" indent="0" algn="ctr">
              <a:buNone/>
            </a:pPr>
            <a:r>
              <a:rPr lang="it-IT" sz="6600" dirty="0">
                <a:solidFill>
                  <a:srgbClr val="990033"/>
                </a:solidFill>
              </a:rPr>
              <a:t>292 MILIONI </a:t>
            </a:r>
          </a:p>
          <a:p>
            <a:pPr marL="0" indent="0" algn="ctr">
              <a:buNone/>
            </a:pPr>
            <a:r>
              <a:rPr lang="it-IT" sz="6600" dirty="0">
                <a:solidFill>
                  <a:srgbClr val="990033"/>
                </a:solidFill>
              </a:rPr>
              <a:t>di ettolitri</a:t>
            </a:r>
          </a:p>
          <a:p>
            <a:pPr algn="ctr"/>
            <a:endParaRPr lang="it-IT" sz="4000" dirty="0"/>
          </a:p>
          <a:p>
            <a:pPr algn="ctr"/>
            <a:endParaRPr lang="it-IT" dirty="0"/>
          </a:p>
        </p:txBody>
      </p:sp>
    </p:spTree>
    <p:extLst>
      <p:ext uri="{BB962C8B-B14F-4D97-AF65-F5344CB8AC3E}">
        <p14:creationId xmlns:p14="http://schemas.microsoft.com/office/powerpoint/2010/main" val="98571508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CONSUMI PER NAZIONI</a:t>
            </a:r>
          </a:p>
          <a:p>
            <a:pPr marL="514350" indent="-514350">
              <a:buAutoNum type="arabicPeriod"/>
            </a:pPr>
            <a:r>
              <a:rPr lang="it-IT" dirty="0"/>
              <a:t>USA			33    MILIONI DI HL</a:t>
            </a:r>
          </a:p>
          <a:p>
            <a:pPr marL="514350" indent="-514350">
              <a:buAutoNum type="arabicPeriod"/>
            </a:pPr>
            <a:r>
              <a:rPr lang="it-IT" dirty="0"/>
              <a:t>FRANCIA			26,8  «                «</a:t>
            </a:r>
          </a:p>
          <a:p>
            <a:pPr marL="514350" indent="-514350">
              <a:buAutoNum type="arabicPeriod"/>
            </a:pPr>
            <a:r>
              <a:rPr lang="it-IT" dirty="0"/>
              <a:t>ITALIA			22,4  «                «</a:t>
            </a:r>
          </a:p>
          <a:p>
            <a:pPr marL="514350" indent="-514350">
              <a:buAutoNum type="arabicPeriod"/>
            </a:pPr>
            <a:r>
              <a:rPr lang="it-IT" dirty="0"/>
              <a:t>GERMANIA		20      «	     «</a:t>
            </a:r>
          </a:p>
          <a:p>
            <a:pPr marL="514350" indent="-514350">
              <a:buAutoNum type="arabicPeriod"/>
            </a:pPr>
            <a:r>
              <a:rPr lang="it-IT" dirty="0"/>
              <a:t>CINA			17,6   «	     «</a:t>
            </a:r>
          </a:p>
          <a:p>
            <a:pPr marL="514350" indent="-514350">
              <a:buAutoNum type="arabicPeriod"/>
            </a:pPr>
            <a:r>
              <a:rPr lang="it-IT" dirty="0"/>
              <a:t>GRAN BRETAGNA	12,4   «               «</a:t>
            </a:r>
          </a:p>
        </p:txBody>
      </p:sp>
    </p:spTree>
    <p:extLst>
      <p:ext uri="{BB962C8B-B14F-4D97-AF65-F5344CB8AC3E}">
        <p14:creationId xmlns:p14="http://schemas.microsoft.com/office/powerpoint/2010/main" val="251151910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sz="3200" b="1" dirty="0">
                <a:solidFill>
                  <a:srgbClr val="990033"/>
                </a:solidFill>
              </a:rPr>
              <a:t>PARADOSSI DELLA COMUNITA’ EUROPEA</a:t>
            </a:r>
            <a:endParaRPr lang="it-IT" sz="4000" b="1" dirty="0">
              <a:solidFill>
                <a:srgbClr val="990033"/>
              </a:solidFill>
            </a:endParaRPr>
          </a:p>
          <a:p>
            <a:pPr marL="0" indent="0">
              <a:buNone/>
            </a:pPr>
            <a:r>
              <a:rPr lang="it-IT" dirty="0"/>
              <a:t>      Per la produzioni di alimenti destinati agli stessi mercati</a:t>
            </a:r>
          </a:p>
          <a:p>
            <a:r>
              <a:rPr lang="it-IT" dirty="0"/>
              <a:t>Limiti SO</a:t>
            </a:r>
            <a:r>
              <a:rPr lang="it-IT" baseline="-25000" dirty="0"/>
              <a:t>2   </a:t>
            </a:r>
            <a:r>
              <a:rPr lang="it-IT" dirty="0"/>
              <a:t>per vini Bio Italia :</a:t>
            </a:r>
          </a:p>
          <a:p>
            <a:pPr lvl="1"/>
            <a:r>
              <a:rPr lang="it-IT" dirty="0"/>
              <a:t>100 mg/l x vini rossi e rosati nei convenzionali 150 mg/l</a:t>
            </a:r>
          </a:p>
          <a:p>
            <a:pPr lvl="1"/>
            <a:r>
              <a:rPr lang="it-IT" dirty="0"/>
              <a:t>150 mg/l x Bianchi nei convenzionali 200 mg/l</a:t>
            </a:r>
          </a:p>
          <a:p>
            <a:pPr lvl="1"/>
            <a:r>
              <a:rPr lang="it-IT" dirty="0"/>
              <a:t>Limiti SO</a:t>
            </a:r>
            <a:r>
              <a:rPr lang="it-IT" baseline="-25000" dirty="0"/>
              <a:t>2 </a:t>
            </a:r>
            <a:r>
              <a:rPr lang="it-IT" dirty="0"/>
              <a:t>x vini Bio Germania uguali ai convenzionali italiani</a:t>
            </a:r>
          </a:p>
          <a:p>
            <a:endParaRPr lang="it-IT" dirty="0"/>
          </a:p>
        </p:txBody>
      </p:sp>
    </p:spTree>
    <p:extLst>
      <p:ext uri="{BB962C8B-B14F-4D97-AF65-F5344CB8AC3E}">
        <p14:creationId xmlns:p14="http://schemas.microsoft.com/office/powerpoint/2010/main" val="192763381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sz="2800" b="1" dirty="0">
                <a:solidFill>
                  <a:srgbClr val="990033"/>
                </a:solidFill>
              </a:rPr>
              <a:t>PARADOSSI DELLA COMUNITA’ EUROPEA</a:t>
            </a:r>
            <a:endParaRPr lang="it-IT" sz="3600" b="1" dirty="0">
              <a:solidFill>
                <a:srgbClr val="990033"/>
              </a:solidFill>
            </a:endParaRPr>
          </a:p>
          <a:p>
            <a:pPr marL="0" indent="0" algn="ctr">
              <a:buNone/>
            </a:pPr>
            <a:r>
              <a:rPr lang="it-IT" b="1" dirty="0">
                <a:solidFill>
                  <a:srgbClr val="990033"/>
                </a:solidFill>
              </a:rPr>
              <a:t>Problemi di diversità legislative che regolamentano il mercato vini-bio in </a:t>
            </a:r>
            <a:r>
              <a:rPr lang="it-IT" b="1" dirty="0" err="1">
                <a:solidFill>
                  <a:srgbClr val="990033"/>
                </a:solidFill>
              </a:rPr>
              <a:t>eu</a:t>
            </a:r>
            <a:r>
              <a:rPr lang="it-IT" b="1" dirty="0">
                <a:solidFill>
                  <a:srgbClr val="990033"/>
                </a:solidFill>
              </a:rPr>
              <a:t> in un mercato globalizzato</a:t>
            </a:r>
          </a:p>
          <a:p>
            <a:r>
              <a:rPr lang="it-IT" dirty="0"/>
              <a:t>La sostanziale diversità dei vini bio da quelli convenzionali non è solo l’assenza di prodotti chimici ecc. ma l’accettazione da parte del consumatore che lo stesso vino può cambiare radicalmente da un anno all’altro a differenza di quello convenzionale dove le pratiche enologiche (legittime) ne standardizzano la qualità nel tempo.</a:t>
            </a:r>
          </a:p>
          <a:p>
            <a:endParaRPr lang="it-IT" dirty="0"/>
          </a:p>
        </p:txBody>
      </p:sp>
    </p:spTree>
    <p:extLst>
      <p:ext uri="{BB962C8B-B14F-4D97-AF65-F5344CB8AC3E}">
        <p14:creationId xmlns:p14="http://schemas.microsoft.com/office/powerpoint/2010/main" val="410915683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sz="2800" b="1" dirty="0">
                <a:solidFill>
                  <a:srgbClr val="990033"/>
                </a:solidFill>
              </a:rPr>
              <a:t>PARADOSSI DELLA COMUNITA’ EUROPEA</a:t>
            </a:r>
            <a:endParaRPr lang="it-IT" sz="3600" b="1" dirty="0">
              <a:solidFill>
                <a:srgbClr val="990033"/>
              </a:solidFill>
            </a:endParaRPr>
          </a:p>
          <a:p>
            <a:r>
              <a:rPr lang="it-IT" dirty="0"/>
              <a:t>Secondo una scuola di pensiero nord EU le coltivazioni bio sono una filosofia produttiva che prescinde dalla località geografica dove viene praticata.</a:t>
            </a:r>
          </a:p>
          <a:p>
            <a:r>
              <a:rPr lang="it-IT" dirty="0"/>
              <a:t> Questo è parzialmente vero. Nella coltivazione della vite il terroir è ancora predominante e fondamentale. </a:t>
            </a:r>
          </a:p>
          <a:p>
            <a:r>
              <a:rPr lang="it-IT" dirty="0"/>
              <a:t>Solo in particolari contesti territoriali è possibile attuare le coltivazioni bio. (vedi caso Marchisio)</a:t>
            </a:r>
          </a:p>
          <a:p>
            <a:endParaRPr lang="it-IT" dirty="0"/>
          </a:p>
        </p:txBody>
      </p:sp>
    </p:spTree>
    <p:extLst>
      <p:ext uri="{BB962C8B-B14F-4D97-AF65-F5344CB8AC3E}">
        <p14:creationId xmlns:p14="http://schemas.microsoft.com/office/powerpoint/2010/main" val="12376203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 xmlns:a16="http://schemas.microsoft.com/office/drawing/2014/main" id="{FBEE5FB4-49CB-4BA7-8834-F0A046D61B65}"/>
              </a:ext>
            </a:extLst>
          </p:cNvPr>
          <p:cNvPicPr>
            <a:picLocks noChangeAspect="1"/>
          </p:cNvPicPr>
          <p:nvPr/>
        </p:nvPicPr>
        <p:blipFill>
          <a:blip r:embed="rId2"/>
          <a:stretch>
            <a:fillRect/>
          </a:stretch>
        </p:blipFill>
        <p:spPr>
          <a:xfrm>
            <a:off x="1880250" y="121633"/>
            <a:ext cx="8431499" cy="6614733"/>
          </a:xfrm>
          <a:prstGeom prst="rect">
            <a:avLst/>
          </a:prstGeom>
        </p:spPr>
      </p:pic>
    </p:spTree>
    <p:extLst>
      <p:ext uri="{BB962C8B-B14F-4D97-AF65-F5344CB8AC3E}">
        <p14:creationId xmlns:p14="http://schemas.microsoft.com/office/powerpoint/2010/main" val="402782662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endParaRPr lang="it-IT" dirty="0"/>
          </a:p>
          <a:p>
            <a:endParaRPr lang="it-IT" dirty="0"/>
          </a:p>
          <a:p>
            <a:pPr marL="0" indent="0" algn="ctr">
              <a:buNone/>
            </a:pPr>
            <a:endParaRPr lang="it-IT" dirty="0"/>
          </a:p>
          <a:p>
            <a:pPr marL="0" indent="0" algn="ctr">
              <a:buNone/>
            </a:pPr>
            <a:r>
              <a:rPr lang="it-IT" sz="4000" b="1" dirty="0">
                <a:solidFill>
                  <a:srgbClr val="990033"/>
                </a:solidFill>
              </a:rPr>
              <a:t>VINI </a:t>
            </a:r>
          </a:p>
          <a:p>
            <a:pPr marL="0" indent="0" algn="ctr">
              <a:buNone/>
            </a:pPr>
            <a:r>
              <a:rPr lang="it-IT" sz="4000" b="1" dirty="0">
                <a:solidFill>
                  <a:srgbClr val="990033"/>
                </a:solidFill>
              </a:rPr>
              <a:t>BIOLOGICI, BIOVEGANI, BIODINAMICI</a:t>
            </a:r>
          </a:p>
        </p:txBody>
      </p:sp>
    </p:spTree>
    <p:extLst>
      <p:ext uri="{BB962C8B-B14F-4D97-AF65-F5344CB8AC3E}">
        <p14:creationId xmlns:p14="http://schemas.microsoft.com/office/powerpoint/2010/main" val="52446070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VINI BIOLOGICI</a:t>
            </a:r>
          </a:p>
          <a:p>
            <a:pPr marL="0" indent="0" algn="ctr">
              <a:buNone/>
            </a:pPr>
            <a:r>
              <a:rPr lang="it-IT" dirty="0">
                <a:solidFill>
                  <a:srgbClr val="990033"/>
                </a:solidFill>
              </a:rPr>
              <a:t>Biologico in vigna</a:t>
            </a:r>
          </a:p>
          <a:p>
            <a:pPr marL="0" indent="0">
              <a:buNone/>
            </a:pPr>
            <a:r>
              <a:rPr lang="it-IT" dirty="0"/>
              <a:t>   </a:t>
            </a:r>
            <a:r>
              <a:rPr lang="it-IT" dirty="0">
                <a:solidFill>
                  <a:srgbClr val="990033"/>
                </a:solidFill>
              </a:rPr>
              <a:t>No a</a:t>
            </a:r>
            <a:r>
              <a:rPr lang="it-IT" dirty="0"/>
              <a:t> diserbanti, disseccanti, concimi </a:t>
            </a:r>
            <a:r>
              <a:rPr lang="it-IT" dirty="0" err="1"/>
              <a:t>chimici,fitostimolanti</a:t>
            </a:r>
            <a:endParaRPr lang="it-IT" dirty="0"/>
          </a:p>
          <a:p>
            <a:pPr marL="0" indent="0">
              <a:buNone/>
            </a:pPr>
            <a:r>
              <a:rPr lang="it-IT" dirty="0"/>
              <a:t>   fitofarmaci sistemici, insetticidi e acaricidi chimici, anti        </a:t>
            </a:r>
          </a:p>
          <a:p>
            <a:pPr marL="0" indent="0">
              <a:buNone/>
            </a:pPr>
            <a:r>
              <a:rPr lang="it-IT" dirty="0"/>
              <a:t>   botritici, sostanze maturanti e fertilizzanti fogliari</a:t>
            </a:r>
          </a:p>
          <a:p>
            <a:pPr marL="0" indent="0">
              <a:buNone/>
            </a:pPr>
            <a:endParaRPr lang="it-IT" dirty="0"/>
          </a:p>
        </p:txBody>
      </p:sp>
    </p:spTree>
    <p:extLst>
      <p:ext uri="{BB962C8B-B14F-4D97-AF65-F5344CB8AC3E}">
        <p14:creationId xmlns:p14="http://schemas.microsoft.com/office/powerpoint/2010/main" val="653335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lvl="0" indent="0">
              <a:buNone/>
            </a:pPr>
            <a:r>
              <a:rPr lang="it-IT" dirty="0"/>
              <a:t>Oggi tutti fanno “qualità” grazie alla tecnologia e alle competenze diffuse e condivise (in ogni cantina o azienda ci sono diplomati e laureati) per cui se un azienda vuole veramente “distinguersi” non basta più fare qualità, deve fare:</a:t>
            </a:r>
          </a:p>
          <a:p>
            <a:pPr marL="0" lvl="0" indent="0" algn="ctr">
              <a:buNone/>
            </a:pPr>
            <a:endParaRPr lang="it-IT" dirty="0"/>
          </a:p>
          <a:p>
            <a:pPr marL="0" lvl="0" indent="0" algn="ctr">
              <a:buNone/>
            </a:pPr>
            <a:r>
              <a:rPr lang="it-IT" sz="4800" dirty="0"/>
              <a:t>«ECCELLENZA»</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99850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FD8601A5-FB8C-4DD7-ADE4-F737FD7DA33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33194" y="1825625"/>
            <a:ext cx="6525612" cy="4351338"/>
          </a:xfrm>
          <a:ln w="28575">
            <a:solidFill>
              <a:schemeClr val="tx1"/>
            </a:solidFill>
          </a:ln>
        </p:spPr>
      </p:pic>
    </p:spTree>
    <p:extLst>
      <p:ext uri="{BB962C8B-B14F-4D97-AF65-F5344CB8AC3E}">
        <p14:creationId xmlns:p14="http://schemas.microsoft.com/office/powerpoint/2010/main" val="8660879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VINI BIOLOGICI</a:t>
            </a:r>
          </a:p>
          <a:p>
            <a:pPr marL="0" indent="0" algn="ctr">
              <a:buNone/>
            </a:pPr>
            <a:r>
              <a:rPr lang="it-IT" dirty="0">
                <a:solidFill>
                  <a:srgbClr val="990033"/>
                </a:solidFill>
              </a:rPr>
              <a:t>Biologico in cantina</a:t>
            </a:r>
          </a:p>
          <a:p>
            <a:pPr marL="0" indent="0">
              <a:buNone/>
            </a:pPr>
            <a:r>
              <a:rPr lang="it-IT" dirty="0"/>
              <a:t>   </a:t>
            </a:r>
            <a:r>
              <a:rPr lang="it-IT" dirty="0">
                <a:solidFill>
                  <a:srgbClr val="990033"/>
                </a:solidFill>
              </a:rPr>
              <a:t>No coadiuvanti convenzionali per </a:t>
            </a:r>
            <a:r>
              <a:rPr lang="it-IT" dirty="0" err="1">
                <a:solidFill>
                  <a:srgbClr val="990033"/>
                </a:solidFill>
              </a:rPr>
              <a:t>chiarifiche</a:t>
            </a:r>
            <a:r>
              <a:rPr lang="it-IT" dirty="0">
                <a:solidFill>
                  <a:srgbClr val="990033"/>
                </a:solidFill>
              </a:rPr>
              <a:t> filtrazioni additivi</a:t>
            </a:r>
          </a:p>
          <a:p>
            <a:pPr marL="0" indent="0">
              <a:buNone/>
            </a:pPr>
            <a:r>
              <a:rPr lang="it-IT" dirty="0">
                <a:solidFill>
                  <a:srgbClr val="00B050"/>
                </a:solidFill>
              </a:rPr>
              <a:t>   </a:t>
            </a:r>
            <a:endParaRPr lang="it-IT" dirty="0"/>
          </a:p>
        </p:txBody>
      </p:sp>
    </p:spTree>
    <p:extLst>
      <p:ext uri="{BB962C8B-B14F-4D97-AF65-F5344CB8AC3E}">
        <p14:creationId xmlns:p14="http://schemas.microsoft.com/office/powerpoint/2010/main" val="29225191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VINI BIOLOGICI</a:t>
            </a:r>
          </a:p>
          <a:p>
            <a:pPr marL="0" indent="0" algn="ctr">
              <a:buNone/>
            </a:pPr>
            <a:r>
              <a:rPr lang="it-IT" dirty="0">
                <a:solidFill>
                  <a:srgbClr val="990033"/>
                </a:solidFill>
              </a:rPr>
              <a:t>Biologico in cantina</a:t>
            </a:r>
          </a:p>
          <a:p>
            <a:pPr marL="0" indent="0" algn="ctr">
              <a:buNone/>
            </a:pPr>
            <a:r>
              <a:rPr lang="it-IT" sz="4400" dirty="0">
                <a:solidFill>
                  <a:srgbClr val="00B050"/>
                </a:solidFill>
              </a:rPr>
              <a:t>Si a coadiuvanti e additivi  di origine naturale</a:t>
            </a:r>
          </a:p>
        </p:txBody>
      </p:sp>
    </p:spTree>
    <p:extLst>
      <p:ext uri="{BB962C8B-B14F-4D97-AF65-F5344CB8AC3E}">
        <p14:creationId xmlns:p14="http://schemas.microsoft.com/office/powerpoint/2010/main" val="12114213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VINI </a:t>
            </a:r>
            <a:r>
              <a:rPr lang="it-IT" b="1" dirty="0" smtClean="0">
                <a:solidFill>
                  <a:srgbClr val="990033"/>
                </a:solidFill>
              </a:rPr>
              <a:t>BIOVEGAN</a:t>
            </a:r>
            <a:endParaRPr lang="it-IT" b="1" dirty="0">
              <a:solidFill>
                <a:srgbClr val="990033"/>
              </a:solidFill>
            </a:endParaRPr>
          </a:p>
          <a:p>
            <a:r>
              <a:rPr lang="it-IT" dirty="0">
                <a:solidFill>
                  <a:srgbClr val="990033"/>
                </a:solidFill>
              </a:rPr>
              <a:t>Biovegani in vigna</a:t>
            </a:r>
          </a:p>
          <a:p>
            <a:pPr marL="0" indent="0">
              <a:buNone/>
            </a:pPr>
            <a:r>
              <a:rPr lang="it-IT" dirty="0"/>
              <a:t>   </a:t>
            </a:r>
            <a:r>
              <a:rPr lang="it-IT" dirty="0">
                <a:solidFill>
                  <a:srgbClr val="FF0000"/>
                </a:solidFill>
              </a:rPr>
              <a:t>No a fertilizzanti organici, letame</a:t>
            </a:r>
          </a:p>
          <a:p>
            <a:pPr marL="0" indent="0">
              <a:buNone/>
            </a:pPr>
            <a:r>
              <a:rPr lang="it-IT" dirty="0"/>
              <a:t>   </a:t>
            </a:r>
            <a:r>
              <a:rPr lang="it-IT" dirty="0">
                <a:solidFill>
                  <a:srgbClr val="00B050"/>
                </a:solidFill>
              </a:rPr>
              <a:t>Si a sovescio e mantenimento del tappeto erboso</a:t>
            </a:r>
          </a:p>
          <a:p>
            <a:pPr marL="0" indent="0">
              <a:buNone/>
            </a:pPr>
            <a:endParaRPr lang="it-IT" dirty="0"/>
          </a:p>
          <a:p>
            <a:r>
              <a:rPr lang="it-IT" dirty="0">
                <a:solidFill>
                  <a:srgbClr val="990033"/>
                </a:solidFill>
              </a:rPr>
              <a:t>Biovegani in cantina</a:t>
            </a:r>
          </a:p>
          <a:p>
            <a:pPr marL="0" indent="0">
              <a:buNone/>
            </a:pPr>
            <a:r>
              <a:rPr lang="it-IT" dirty="0">
                <a:solidFill>
                  <a:srgbClr val="FF0000"/>
                </a:solidFill>
              </a:rPr>
              <a:t>   No a qualsiasi coadiuvante di origine animale</a:t>
            </a:r>
          </a:p>
          <a:p>
            <a:pPr marL="0" indent="0">
              <a:buNone/>
            </a:pPr>
            <a:r>
              <a:rPr lang="it-IT" dirty="0"/>
              <a:t>   (</a:t>
            </a:r>
            <a:r>
              <a:rPr lang="it-IT" sz="2000" dirty="0"/>
              <a:t>Gelatine alimentari, colla di pesce, caseina, </a:t>
            </a:r>
            <a:r>
              <a:rPr lang="it-IT" sz="2000" dirty="0" err="1"/>
              <a:t>ovoalbumina</a:t>
            </a:r>
            <a:r>
              <a:rPr lang="it-IT" dirty="0"/>
              <a:t>)</a:t>
            </a:r>
          </a:p>
        </p:txBody>
      </p:sp>
    </p:spTree>
    <p:extLst>
      <p:ext uri="{BB962C8B-B14F-4D97-AF65-F5344CB8AC3E}">
        <p14:creationId xmlns:p14="http://schemas.microsoft.com/office/powerpoint/2010/main" val="33372648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VINI BIODINAMICI</a:t>
            </a:r>
          </a:p>
          <a:p>
            <a:pPr marL="0" indent="0" algn="ctr">
              <a:buNone/>
            </a:pPr>
            <a:endParaRPr lang="it-IT" dirty="0"/>
          </a:p>
          <a:p>
            <a:pPr marL="0" indent="0" algn="ctr">
              <a:buNone/>
            </a:pPr>
            <a:r>
              <a:rPr lang="it-IT" b="1" dirty="0">
                <a:solidFill>
                  <a:srgbClr val="92D050"/>
                </a:solidFill>
              </a:rPr>
              <a:t>PIU CHE UN PROTOCOLLO PRODUTTIVO E’ UNA FILOSOFIA IDEATA DA </a:t>
            </a:r>
          </a:p>
          <a:p>
            <a:pPr marL="0" indent="0" algn="ctr">
              <a:buNone/>
            </a:pPr>
            <a:r>
              <a:rPr lang="it-IT" b="1" dirty="0">
                <a:solidFill>
                  <a:srgbClr val="92D050"/>
                </a:solidFill>
              </a:rPr>
              <a:t>   RUDOLF STEINER </a:t>
            </a:r>
          </a:p>
          <a:p>
            <a:pPr marL="0" indent="0" algn="ctr">
              <a:buNone/>
            </a:pPr>
            <a:r>
              <a:rPr lang="it-IT" b="1" dirty="0">
                <a:solidFill>
                  <a:srgbClr val="92D050"/>
                </a:solidFill>
              </a:rPr>
              <a:t>(CROAZIA 1861-1925)</a:t>
            </a:r>
          </a:p>
          <a:p>
            <a:pPr marL="0" indent="0">
              <a:buNone/>
            </a:pPr>
            <a:endParaRPr lang="it-IT" dirty="0">
              <a:solidFill>
                <a:srgbClr val="00B050"/>
              </a:solidFill>
            </a:endParaRPr>
          </a:p>
        </p:txBody>
      </p:sp>
    </p:spTree>
    <p:extLst>
      <p:ext uri="{BB962C8B-B14F-4D97-AF65-F5344CB8AC3E}">
        <p14:creationId xmlns:p14="http://schemas.microsoft.com/office/powerpoint/2010/main" val="27882561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VINI BIODINAMICI</a:t>
            </a:r>
          </a:p>
          <a:p>
            <a:pPr marL="0" indent="0">
              <a:buNone/>
            </a:pPr>
            <a:r>
              <a:rPr lang="it-IT" dirty="0"/>
              <a:t>Ha come finalità il ripristino e conservazione nel tempo della fertilità naturale del terreno attraverso particolari concimazioni con corno letame, corno di silice e con achillea fermenta nella vescica di cervo. </a:t>
            </a:r>
          </a:p>
        </p:txBody>
      </p:sp>
    </p:spTree>
    <p:extLst>
      <p:ext uri="{BB962C8B-B14F-4D97-AF65-F5344CB8AC3E}">
        <p14:creationId xmlns:p14="http://schemas.microsoft.com/office/powerpoint/2010/main" val="178362641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buNone/>
            </a:pPr>
            <a:endParaRPr lang="it-IT" dirty="0"/>
          </a:p>
          <a:p>
            <a:pPr marL="0" indent="0" algn="ctr">
              <a:buNone/>
            </a:pPr>
            <a:r>
              <a:rPr lang="it-IT" b="1" dirty="0">
                <a:solidFill>
                  <a:srgbClr val="990033"/>
                </a:solidFill>
              </a:rPr>
              <a:t>VINI BIODINAMICI</a:t>
            </a:r>
          </a:p>
          <a:p>
            <a:pPr marL="0" indent="0" algn="ctr">
              <a:buNone/>
            </a:pPr>
            <a:r>
              <a:rPr lang="it-IT" dirty="0"/>
              <a:t>Nelle coltivazioni biodinamiche entrano in gioco anche le influenze astrali, l’allineamento dei pianeti e dello zodiaco.</a:t>
            </a:r>
          </a:p>
          <a:p>
            <a:pPr marL="0" indent="0" algn="ctr">
              <a:buNone/>
            </a:pPr>
            <a:r>
              <a:rPr lang="it-IT" dirty="0"/>
              <a:t> </a:t>
            </a:r>
          </a:p>
          <a:p>
            <a:pPr marL="0" indent="0" algn="ctr">
              <a:buNone/>
            </a:pPr>
            <a:r>
              <a:rPr lang="it-IT" dirty="0"/>
              <a:t>  </a:t>
            </a:r>
            <a:r>
              <a:rPr lang="it-IT" dirty="0">
                <a:solidFill>
                  <a:srgbClr val="FF0000"/>
                </a:solidFill>
              </a:rPr>
              <a:t>Ovviamente tutto questo non ha nessun fondamento scientifico come dimostra </a:t>
            </a:r>
          </a:p>
          <a:p>
            <a:pPr marL="0" indent="0" algn="ctr">
              <a:buNone/>
            </a:pPr>
            <a:r>
              <a:rPr lang="it-IT" dirty="0">
                <a:solidFill>
                  <a:srgbClr val="FF0000"/>
                </a:solidFill>
              </a:rPr>
              <a:t>   l’esperimento di </a:t>
            </a:r>
            <a:r>
              <a:rPr lang="it-IT" dirty="0" err="1">
                <a:solidFill>
                  <a:srgbClr val="FF0000"/>
                </a:solidFill>
              </a:rPr>
              <a:t>M</a:t>
            </a:r>
            <a:r>
              <a:rPr lang="it-IT" dirty="0" err="1" smtClean="0">
                <a:solidFill>
                  <a:srgbClr val="FF0000"/>
                </a:solidFill>
              </a:rPr>
              <a:t>ondocino</a:t>
            </a:r>
            <a:r>
              <a:rPr lang="it-IT" dirty="0" smtClean="0">
                <a:solidFill>
                  <a:srgbClr val="FF0000"/>
                </a:solidFill>
              </a:rPr>
              <a:t> </a:t>
            </a:r>
            <a:r>
              <a:rPr lang="it-IT" dirty="0">
                <a:solidFill>
                  <a:srgbClr val="FF0000"/>
                </a:solidFill>
              </a:rPr>
              <a:t>in C</a:t>
            </a:r>
            <a:r>
              <a:rPr lang="it-IT" dirty="0" smtClean="0">
                <a:solidFill>
                  <a:srgbClr val="FF0000"/>
                </a:solidFill>
              </a:rPr>
              <a:t>alifornia </a:t>
            </a:r>
            <a:endParaRPr lang="it-IT" dirty="0">
              <a:solidFill>
                <a:srgbClr val="FF0000"/>
              </a:solidFill>
            </a:endParaRPr>
          </a:p>
          <a:p>
            <a:pPr marL="0" indent="0">
              <a:buNone/>
            </a:pPr>
            <a:endParaRPr lang="it-IT" dirty="0"/>
          </a:p>
        </p:txBody>
      </p:sp>
    </p:spTree>
    <p:extLst>
      <p:ext uri="{BB962C8B-B14F-4D97-AF65-F5344CB8AC3E}">
        <p14:creationId xmlns:p14="http://schemas.microsoft.com/office/powerpoint/2010/main" val="1633519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EFFETTI TERAPEUTICI DEL VINO</a:t>
            </a:r>
          </a:p>
          <a:p>
            <a:pPr marL="0" indent="0">
              <a:buNone/>
            </a:pPr>
            <a:r>
              <a:rPr lang="it-IT" dirty="0">
                <a:solidFill>
                  <a:srgbClr val="990033"/>
                </a:solidFill>
              </a:rPr>
              <a:t>Consumato regolarmente e in modica quantità combatte:</a:t>
            </a:r>
          </a:p>
          <a:p>
            <a:pPr marL="0" indent="0">
              <a:buNone/>
            </a:pPr>
            <a:r>
              <a:rPr lang="it-IT" sz="2400" dirty="0"/>
              <a:t>Tumori, Alzheimer, osteoporosi, trombosi, arteriosclerosi, ischemia, infarto e aumentando la secrezione gastrica favorisce la digestione.</a:t>
            </a:r>
          </a:p>
          <a:p>
            <a:pPr marL="0" indent="0">
              <a:buNone/>
            </a:pPr>
            <a:r>
              <a:rPr lang="it-IT" sz="2400" dirty="0"/>
              <a:t>    (Prof. Giorgio Calabrese Università di Piacenza)</a:t>
            </a:r>
          </a:p>
          <a:p>
            <a:pPr marL="0" indent="0">
              <a:buNone/>
            </a:pPr>
            <a:r>
              <a:rPr lang="it-IT" sz="2400" dirty="0"/>
              <a:t>    ( Prof. Sicuteri e dottoressa </a:t>
            </a:r>
            <a:r>
              <a:rPr lang="it-IT" sz="2400" dirty="0" err="1"/>
              <a:t>Nicolodi</a:t>
            </a:r>
            <a:r>
              <a:rPr lang="it-IT" sz="2400" dirty="0"/>
              <a:t> Università di Firenze)</a:t>
            </a:r>
          </a:p>
          <a:p>
            <a:pPr marL="0" indent="0">
              <a:buNone/>
            </a:pPr>
            <a:endParaRPr lang="it-IT" dirty="0"/>
          </a:p>
          <a:p>
            <a:pPr marL="0" indent="0">
              <a:buNone/>
            </a:pPr>
            <a:endParaRPr lang="it-IT" dirty="0"/>
          </a:p>
        </p:txBody>
      </p:sp>
    </p:spTree>
    <p:extLst>
      <p:ext uri="{BB962C8B-B14F-4D97-AF65-F5344CB8AC3E}">
        <p14:creationId xmlns:p14="http://schemas.microsoft.com/office/powerpoint/2010/main" val="235015661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IL RESVERATROLO</a:t>
            </a:r>
          </a:p>
          <a:p>
            <a:r>
              <a:rPr lang="it-IT" dirty="0"/>
              <a:t>E’ una sostanza </a:t>
            </a:r>
            <a:r>
              <a:rPr lang="it-IT" b="1" dirty="0"/>
              <a:t>che</a:t>
            </a:r>
            <a:r>
              <a:rPr lang="it-IT" dirty="0"/>
              <a:t> viene naturalmente prodotta da varie piante, come per esempio vite, more </a:t>
            </a:r>
            <a:r>
              <a:rPr lang="it-IT" b="1" dirty="0"/>
              <a:t>e</a:t>
            </a:r>
            <a:r>
              <a:rPr lang="it-IT" dirty="0"/>
              <a:t> cacao, a scopo protettivo nei confronti di agenti patogeni come batteri o funghi. È un fenolo non flavonoide.</a:t>
            </a:r>
          </a:p>
          <a:p>
            <a:r>
              <a:rPr lang="it-IT" dirty="0">
                <a:effectLst/>
              </a:rPr>
              <a:t>E’ una sostanza naturale presente nell'uva, nel vino e in altri vegetali, utile per proteggere cuore e cervello e non solo. Il </a:t>
            </a:r>
            <a:r>
              <a:rPr lang="it-IT" b="1" dirty="0">
                <a:effectLst/>
              </a:rPr>
              <a:t>resveratrolo</a:t>
            </a:r>
            <a:r>
              <a:rPr lang="it-IT" dirty="0">
                <a:effectLst/>
              </a:rPr>
              <a:t> è un polifenolo dalle proprietà antiossidanti e antinfiammatorie, che si trova nell'uva e in altri frutti.</a:t>
            </a:r>
            <a:endParaRPr lang="it-IT" dirty="0"/>
          </a:p>
        </p:txBody>
      </p:sp>
    </p:spTree>
    <p:extLst>
      <p:ext uri="{BB962C8B-B14F-4D97-AF65-F5344CB8AC3E}">
        <p14:creationId xmlns:p14="http://schemas.microsoft.com/office/powerpoint/2010/main" val="71099018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sz="3000" b="1" dirty="0">
                <a:solidFill>
                  <a:srgbClr val="990033"/>
                </a:solidFill>
              </a:rPr>
              <a:t>GLOBAL WARMING </a:t>
            </a:r>
          </a:p>
          <a:p>
            <a:r>
              <a:rPr lang="it-IT" dirty="0">
                <a:solidFill>
                  <a:prstClr val="black"/>
                </a:solidFill>
              </a:rPr>
              <a:t>Il cambiamento climatico in atto ci obbligherà a spostare sempre più a nord e sempre più in alto la coltivazione della vite.</a:t>
            </a:r>
          </a:p>
          <a:p>
            <a:r>
              <a:rPr lang="it-IT" dirty="0">
                <a:solidFill>
                  <a:prstClr val="black"/>
                </a:solidFill>
              </a:rPr>
              <a:t>Anticipare sempre più il periodo vendemmiale e affinare ulteriormente la tecnologia del freddo durante tutte le fasi produttive.</a:t>
            </a:r>
          </a:p>
          <a:p>
            <a:r>
              <a:rPr lang="it-IT" dirty="0">
                <a:solidFill>
                  <a:prstClr val="black"/>
                </a:solidFill>
              </a:rPr>
              <a:t>Erosione del territorio in particolare il collinare</a:t>
            </a:r>
          </a:p>
          <a:p>
            <a:r>
              <a:rPr lang="it-IT" dirty="0">
                <a:solidFill>
                  <a:prstClr val="black"/>
                </a:solidFill>
              </a:rPr>
              <a:t>Fra non molto in Sicilia occorreranno 600.000 lt. di h</a:t>
            </a:r>
            <a:r>
              <a:rPr lang="it-IT" baseline="-25000" dirty="0">
                <a:solidFill>
                  <a:prstClr val="black"/>
                </a:solidFill>
              </a:rPr>
              <a:t>2</a:t>
            </a:r>
            <a:r>
              <a:rPr lang="it-IT" dirty="0">
                <a:solidFill>
                  <a:prstClr val="black"/>
                </a:solidFill>
              </a:rPr>
              <a:t>O ettaro, ovvero circa 200 lt. a pianta per ottenere 3/7 lt di vino (vedi annata 2017)</a:t>
            </a:r>
            <a:endParaRPr lang="it-IT" dirty="0"/>
          </a:p>
          <a:p>
            <a:pPr algn="ctr"/>
            <a:endParaRPr lang="it-IT" dirty="0"/>
          </a:p>
        </p:txBody>
      </p:sp>
    </p:spTree>
    <p:extLst>
      <p:ext uri="{BB962C8B-B14F-4D97-AF65-F5344CB8AC3E}">
        <p14:creationId xmlns:p14="http://schemas.microsoft.com/office/powerpoint/2010/main" val="34224983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0420E471-51F5-40D6-A22B-587B86CC3E36}"/>
              </a:ext>
            </a:extLst>
          </p:cNvPr>
          <p:cNvPicPr>
            <a:picLocks noGrp="1" noChangeAspect="1"/>
          </p:cNvPicPr>
          <p:nvPr>
            <p:ph idx="1"/>
          </p:nvPr>
        </p:nvPicPr>
        <p:blipFill>
          <a:blip r:embed="rId4"/>
          <a:stretch>
            <a:fillRect/>
          </a:stretch>
        </p:blipFill>
        <p:spPr>
          <a:xfrm>
            <a:off x="1518834" y="1822781"/>
            <a:ext cx="8905018" cy="5015496"/>
          </a:xfrm>
          <a:prstGeom prst="rect">
            <a:avLst/>
          </a:prstGeom>
        </p:spPr>
      </p:pic>
    </p:spTree>
    <p:extLst>
      <p:ext uri="{BB962C8B-B14F-4D97-AF65-F5344CB8AC3E}">
        <p14:creationId xmlns:p14="http://schemas.microsoft.com/office/powerpoint/2010/main" val="3005858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C709FAD2-2035-4E78-811E-AE04D9F5E737}"/>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6200000">
            <a:off x="3919538" y="2552012"/>
            <a:ext cx="4352925" cy="2900150"/>
          </a:xfrm>
          <a:ln w="28575">
            <a:solidFill>
              <a:schemeClr val="tx1"/>
            </a:solidFill>
          </a:ln>
        </p:spPr>
      </p:pic>
    </p:spTree>
    <p:extLst>
      <p:ext uri="{BB962C8B-B14F-4D97-AF65-F5344CB8AC3E}">
        <p14:creationId xmlns:p14="http://schemas.microsoft.com/office/powerpoint/2010/main" val="173836097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3" name="Segnaposto contenuto 2">
            <a:extLst>
              <a:ext uri="{FF2B5EF4-FFF2-40B4-BE49-F238E27FC236}">
                <a16:creationId xmlns="" xmlns:a16="http://schemas.microsoft.com/office/drawing/2014/main" id="{899A0C51-60D6-4C48-AA66-AAD42C10973B}"/>
              </a:ext>
            </a:extLst>
          </p:cNvPr>
          <p:cNvPicPr>
            <a:picLocks noGrp="1" noChangeAspect="1"/>
          </p:cNvPicPr>
          <p:nvPr>
            <p:ph idx="1"/>
          </p:nvPr>
        </p:nvPicPr>
        <p:blipFill>
          <a:blip r:embed="rId4"/>
          <a:stretch>
            <a:fillRect/>
          </a:stretch>
        </p:blipFill>
        <p:spPr>
          <a:xfrm>
            <a:off x="1379349" y="1926238"/>
            <a:ext cx="9107475" cy="5128224"/>
          </a:xfrm>
          <a:prstGeom prst="rect">
            <a:avLst/>
          </a:prstGeom>
        </p:spPr>
      </p:pic>
    </p:spTree>
    <p:extLst>
      <p:ext uri="{BB962C8B-B14F-4D97-AF65-F5344CB8AC3E}">
        <p14:creationId xmlns:p14="http://schemas.microsoft.com/office/powerpoint/2010/main" val="150212906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20000"/>
          </a:bodyPr>
          <a:lstStyle/>
          <a:p>
            <a:pPr marL="0" indent="0" algn="ctr">
              <a:buNone/>
            </a:pPr>
            <a:r>
              <a:rPr lang="it-IT" b="1" dirty="0">
                <a:solidFill>
                  <a:srgbClr val="990033"/>
                </a:solidFill>
              </a:rPr>
              <a:t>ACQUA</a:t>
            </a:r>
          </a:p>
          <a:p>
            <a:pPr marL="0" indent="0" algn="ctr">
              <a:buNone/>
            </a:pPr>
            <a:r>
              <a:rPr lang="it-IT" sz="2400" i="1" dirty="0">
                <a:solidFill>
                  <a:srgbClr val="990033"/>
                </a:solidFill>
              </a:rPr>
              <a:t>litri occorrenti per produrre 1 kg d alimento</a:t>
            </a:r>
          </a:p>
          <a:p>
            <a:pPr algn="ctr"/>
            <a:r>
              <a:rPr lang="it-IT" dirty="0"/>
              <a:t>CARNE BOVINA		15415</a:t>
            </a:r>
          </a:p>
          <a:p>
            <a:pPr algn="ctr"/>
            <a:r>
              <a:rPr lang="it-IT" dirty="0"/>
              <a:t>CARNE OVINA		  8763</a:t>
            </a:r>
          </a:p>
          <a:p>
            <a:pPr algn="ctr"/>
            <a:r>
              <a:rPr lang="it-IT" dirty="0"/>
              <a:t>CARNE SUINA		  5988</a:t>
            </a:r>
          </a:p>
          <a:p>
            <a:pPr algn="ctr"/>
            <a:r>
              <a:rPr lang="it-IT" dirty="0"/>
              <a:t>POLLAME			  4325</a:t>
            </a:r>
          </a:p>
          <a:p>
            <a:pPr algn="ctr"/>
            <a:r>
              <a:rPr lang="it-IT" dirty="0"/>
              <a:t>LEGUMI			  4055</a:t>
            </a:r>
          </a:p>
          <a:p>
            <a:pPr algn="ctr"/>
            <a:r>
              <a:rPr lang="it-IT" dirty="0"/>
              <a:t>FRUTTA			    962</a:t>
            </a:r>
          </a:p>
          <a:p>
            <a:pPr algn="ctr"/>
            <a:r>
              <a:rPr lang="it-IT" dirty="0"/>
              <a:t>VERDURA			    322</a:t>
            </a:r>
          </a:p>
          <a:p>
            <a:pPr marL="0" indent="0" algn="ctr">
              <a:buNone/>
            </a:pPr>
            <a:r>
              <a:rPr lang="it-IT" dirty="0"/>
              <a:t>       </a:t>
            </a:r>
            <a:r>
              <a:rPr lang="it-IT" sz="1400" dirty="0"/>
              <a:t>DATI: REPORT RAI TRE MILENA GABANELLIE «CORSA ALLA TERRA» DI PAOLO DE CASTRO</a:t>
            </a:r>
          </a:p>
          <a:p>
            <a:pPr algn="ctr"/>
            <a:endParaRPr lang="it-IT" i="1" dirty="0"/>
          </a:p>
        </p:txBody>
      </p:sp>
    </p:spTree>
    <p:extLst>
      <p:ext uri="{BB962C8B-B14F-4D97-AF65-F5344CB8AC3E}">
        <p14:creationId xmlns:p14="http://schemas.microsoft.com/office/powerpoint/2010/main" val="216546450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endParaRPr lang="it-IT" b="1" dirty="0">
              <a:solidFill>
                <a:srgbClr val="990033"/>
              </a:solidFill>
            </a:endParaRPr>
          </a:p>
          <a:p>
            <a:pPr marL="0" indent="0" algn="ctr">
              <a:buNone/>
            </a:pPr>
            <a:endParaRPr lang="it-IT" b="1" dirty="0">
              <a:solidFill>
                <a:srgbClr val="990033"/>
              </a:solidFill>
            </a:endParaRPr>
          </a:p>
          <a:p>
            <a:pPr marL="0" indent="0" algn="ctr">
              <a:buNone/>
            </a:pPr>
            <a:r>
              <a:rPr lang="it-IT" sz="4400" b="1" dirty="0">
                <a:solidFill>
                  <a:srgbClr val="990033"/>
                </a:solidFill>
              </a:rPr>
              <a:t>Grazie a tutti per l’attenzione</a:t>
            </a:r>
          </a:p>
          <a:p>
            <a:pPr marL="0" indent="0" algn="ctr">
              <a:buNone/>
            </a:pPr>
            <a:endParaRPr lang="it-IT" b="1" dirty="0">
              <a:solidFill>
                <a:srgbClr val="990033"/>
              </a:solidFill>
            </a:endParaRPr>
          </a:p>
          <a:p>
            <a:pPr marL="0" indent="0" algn="ctr">
              <a:buNone/>
            </a:pPr>
            <a:r>
              <a:rPr lang="it-IT" b="1" dirty="0">
                <a:solidFill>
                  <a:srgbClr val="990033"/>
                </a:solidFill>
              </a:rPr>
              <a:t>Stefano Leto Barone</a:t>
            </a:r>
            <a:endParaRPr lang="it-IT" dirty="0"/>
          </a:p>
        </p:txBody>
      </p:sp>
    </p:spTree>
    <p:extLst>
      <p:ext uri="{BB962C8B-B14F-4D97-AF65-F5344CB8AC3E}">
        <p14:creationId xmlns:p14="http://schemas.microsoft.com/office/powerpoint/2010/main" val="1077939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5">
            <a:extLst>
              <a:ext uri="{FF2B5EF4-FFF2-40B4-BE49-F238E27FC236}">
                <a16:creationId xmlns="" xmlns:a16="http://schemas.microsoft.com/office/drawing/2014/main" id="{568DEAD4-A275-4266-909A-A3B94A79B8B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903787" y="1825625"/>
            <a:ext cx="6384426" cy="4351338"/>
          </a:xfrm>
          <a:prstGeom prst="rect">
            <a:avLst/>
          </a:prstGeom>
          <a:ln w="28575">
            <a:solidFill>
              <a:schemeClr val="tx1"/>
            </a:solidFill>
          </a:ln>
        </p:spPr>
      </p:pic>
    </p:spTree>
    <p:extLst>
      <p:ext uri="{BB962C8B-B14F-4D97-AF65-F5344CB8AC3E}">
        <p14:creationId xmlns:p14="http://schemas.microsoft.com/office/powerpoint/2010/main" val="548336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D9FE7331-88AE-4178-9879-C37327882F1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32031" y="1825625"/>
            <a:ext cx="6127937" cy="4351338"/>
          </a:xfrm>
          <a:ln w="28575">
            <a:solidFill>
              <a:schemeClr val="tx1"/>
            </a:solidFill>
          </a:ln>
        </p:spPr>
      </p:pic>
    </p:spTree>
    <p:extLst>
      <p:ext uri="{BB962C8B-B14F-4D97-AF65-F5344CB8AC3E}">
        <p14:creationId xmlns:p14="http://schemas.microsoft.com/office/powerpoint/2010/main" val="3449775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a:solidFill>
                  <a:srgbClr val="990033"/>
                </a:solidFill>
              </a:rPr>
              <a:t>Avvicinamento al Mondo del Vino e alla Degustazione</a:t>
            </a:r>
            <a:endParaRPr lang="it-IT" sz="4000" i="1" dirty="0">
              <a:solidFill>
                <a:srgbClr val="990033"/>
              </a:solidFill>
            </a:endParaRP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5">
            <a:extLst>
              <a:ext uri="{FF2B5EF4-FFF2-40B4-BE49-F238E27FC236}">
                <a16:creationId xmlns="" xmlns:a16="http://schemas.microsoft.com/office/drawing/2014/main" id="{7237CE69-F630-4E32-B5B6-D3A519FD4BE1}"/>
              </a:ext>
            </a:extLst>
          </p:cNvPr>
          <p:cNvPicPr>
            <a:picLocks noGrp="1" noChangeAspect="1"/>
          </p:cNvPicPr>
          <p:nvPr>
            <p:ph idx="1"/>
          </p:nvPr>
        </p:nvPicPr>
        <p:blipFill>
          <a:blip r:embed="rId4"/>
          <a:stretch>
            <a:fillRect/>
          </a:stretch>
        </p:blipFill>
        <p:spPr>
          <a:xfrm>
            <a:off x="3059252" y="1825625"/>
            <a:ext cx="6073495" cy="4351338"/>
          </a:xfrm>
          <a:prstGeom prst="rect">
            <a:avLst/>
          </a:prstGeom>
        </p:spPr>
      </p:pic>
    </p:spTree>
    <p:extLst>
      <p:ext uri="{BB962C8B-B14F-4D97-AF65-F5344CB8AC3E}">
        <p14:creationId xmlns:p14="http://schemas.microsoft.com/office/powerpoint/2010/main" val="634897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indent="0">
              <a:buNone/>
            </a:pPr>
            <a:r>
              <a:rPr lang="it-IT" sz="2800" dirty="0"/>
              <a:t>PREMIAZIONE DOUJA D’OR 2019</a:t>
            </a:r>
            <a:br>
              <a:rPr lang="it-IT" sz="2800" dirty="0"/>
            </a:br>
            <a:r>
              <a:rPr lang="it-IT" sz="2800" dirty="0"/>
              <a:t>MEDAGLIA D’ORO CON OSCAR</a:t>
            </a: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Segnaposto contenuto 3">
            <a:extLst>
              <a:ext uri="{FF2B5EF4-FFF2-40B4-BE49-F238E27FC236}">
                <a16:creationId xmlns="" xmlns:a16="http://schemas.microsoft.com/office/drawing/2014/main" id="{9BCCF788-E0E4-4481-97BE-EDCE7AD410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857031"/>
            <a:ext cx="5619094" cy="3746063"/>
          </a:xfrm>
          <a:prstGeom prst="rect">
            <a:avLst/>
          </a:prstGeom>
        </p:spPr>
      </p:pic>
      <p:pic>
        <p:nvPicPr>
          <p:cNvPr id="7" name="Immagine 6">
            <a:extLst>
              <a:ext uri="{FF2B5EF4-FFF2-40B4-BE49-F238E27FC236}">
                <a16:creationId xmlns="" xmlns:a16="http://schemas.microsoft.com/office/drawing/2014/main" id="{E6EB3D2A-234A-42AD-A529-59815285B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9376" y="2103754"/>
            <a:ext cx="2926080" cy="4389121"/>
          </a:xfrm>
          <a:prstGeom prst="rect">
            <a:avLst/>
          </a:prstGeom>
        </p:spPr>
      </p:pic>
    </p:spTree>
    <p:extLst>
      <p:ext uri="{BB962C8B-B14F-4D97-AF65-F5344CB8AC3E}">
        <p14:creationId xmlns:p14="http://schemas.microsoft.com/office/powerpoint/2010/main" val="276748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normAutofit fontScale="40000" lnSpcReduction="20000"/>
          </a:bodyPr>
          <a:lstStyle/>
          <a:p>
            <a:pPr marL="0" indent="0" algn="ctr">
              <a:buNone/>
            </a:pPr>
            <a:r>
              <a:rPr lang="it-IT" sz="10900" dirty="0">
                <a:latin typeface="Arial" panose="020B0604020202020204" pitchFamily="34" charset="0"/>
                <a:cs typeface="Arial" panose="020B0604020202020204" pitchFamily="34" charset="0"/>
              </a:rPr>
              <a:t>Corso base </a:t>
            </a:r>
          </a:p>
          <a:p>
            <a:pPr marL="0" indent="0" algn="ctr">
              <a:buNone/>
            </a:pPr>
            <a:r>
              <a:rPr lang="it-IT" sz="10900" dirty="0">
                <a:latin typeface="Arial" panose="020B0604020202020204" pitchFamily="34" charset="0"/>
                <a:cs typeface="Arial" panose="020B0604020202020204" pitchFamily="34" charset="0"/>
              </a:rPr>
              <a:t>di </a:t>
            </a:r>
          </a:p>
          <a:p>
            <a:pPr marL="0" indent="0" algn="ctr">
              <a:buNone/>
            </a:pPr>
            <a:r>
              <a:rPr lang="it-IT" sz="20000" dirty="0">
                <a:solidFill>
                  <a:srgbClr val="990033"/>
                </a:solidFill>
                <a:latin typeface="Arial" panose="020B0604020202020204" pitchFamily="34" charset="0"/>
                <a:cs typeface="Arial" panose="020B0604020202020204" pitchFamily="34" charset="0"/>
              </a:rPr>
              <a:t>Avvicinamento al Vino </a:t>
            </a:r>
          </a:p>
          <a:p>
            <a:pPr marL="0" indent="0" algn="ctr">
              <a:buNone/>
            </a:pPr>
            <a:r>
              <a:rPr lang="it-IT" sz="20000" dirty="0">
                <a:solidFill>
                  <a:srgbClr val="990033"/>
                </a:solidFill>
                <a:latin typeface="Arial" panose="020B0604020202020204" pitchFamily="34" charset="0"/>
                <a:cs typeface="Arial" panose="020B0604020202020204" pitchFamily="34" charset="0"/>
              </a:rPr>
              <a:t>e alla </a:t>
            </a:r>
          </a:p>
          <a:p>
            <a:pPr marL="0" indent="0" algn="ctr">
              <a:buNone/>
            </a:pPr>
            <a:r>
              <a:rPr lang="it-IT" sz="20000" dirty="0">
                <a:solidFill>
                  <a:srgbClr val="990033"/>
                </a:solidFill>
                <a:latin typeface="Arial" panose="020B0604020202020204" pitchFamily="34" charset="0"/>
                <a:cs typeface="Arial" panose="020B0604020202020204" pitchFamily="34" charset="0"/>
              </a:rPr>
              <a:t>Degustazione</a:t>
            </a:r>
          </a:p>
          <a:p>
            <a:pPr marL="0" indent="0" algn="ctr">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323529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457200" lvl="1" indent="0" algn="ctr">
              <a:buNone/>
            </a:pPr>
            <a:r>
              <a:rPr lang="it-IT" b="1" dirty="0">
                <a:solidFill>
                  <a:srgbClr val="990033"/>
                </a:solidFill>
                <a:latin typeface="Arial" panose="020B0604020202020204" pitchFamily="34" charset="0"/>
                <a:cs typeface="Arial" panose="020B0604020202020204" pitchFamily="34" charset="0"/>
              </a:rPr>
              <a:t>PREMESSA IMPORTANTE</a:t>
            </a:r>
          </a:p>
          <a:p>
            <a:pPr marL="457200" lvl="1" indent="0" algn="ctr">
              <a:buNone/>
            </a:pPr>
            <a:endParaRPr lang="it-IT" b="1" dirty="0">
              <a:solidFill>
                <a:srgbClr val="990033"/>
              </a:solidFill>
              <a:latin typeface="Arial" panose="020B0604020202020204" pitchFamily="34" charset="0"/>
              <a:cs typeface="Arial" panose="020B0604020202020204" pitchFamily="34" charset="0"/>
            </a:endParaRPr>
          </a:p>
          <a:p>
            <a:pPr marL="457200" lvl="1" indent="0" algn="ctr">
              <a:buNone/>
            </a:pPr>
            <a:r>
              <a:rPr lang="it-IT" dirty="0">
                <a:latin typeface="Arial" panose="020B0604020202020204" pitchFamily="34" charset="0"/>
                <a:cs typeface="Arial" panose="020B0604020202020204" pitchFamily="34" charset="0"/>
              </a:rPr>
              <a:t>La degustazione è un esperienza rigorosamente personale che coinvolge tre dei nostri sensi:</a:t>
            </a:r>
          </a:p>
          <a:p>
            <a:pPr marL="457200" lvl="1" indent="0">
              <a:buNone/>
            </a:pPr>
            <a:endParaRPr lang="it-IT" dirty="0">
              <a:latin typeface="Arial" panose="020B0604020202020204" pitchFamily="34" charset="0"/>
              <a:cs typeface="Arial" panose="020B0604020202020204" pitchFamily="34" charset="0"/>
            </a:endParaRPr>
          </a:p>
          <a:p>
            <a:pPr marL="457200" lvl="1" indent="0" algn="ctr">
              <a:buNone/>
            </a:pPr>
            <a:r>
              <a:rPr lang="it-IT" sz="3600" b="1" dirty="0">
                <a:solidFill>
                  <a:srgbClr val="990033"/>
                </a:solidFill>
                <a:latin typeface="Arial" panose="020B0604020202020204" pitchFamily="34" charset="0"/>
                <a:cs typeface="Arial" panose="020B0604020202020204" pitchFamily="34" charset="0"/>
              </a:rPr>
              <a:t>VISTA - OLFATTO – GUSTO</a:t>
            </a:r>
          </a:p>
          <a:p>
            <a:pPr marL="457200" lvl="1" indent="0" algn="ctr">
              <a:buNone/>
            </a:pPr>
            <a:endParaRPr lang="it-IT" dirty="0">
              <a:latin typeface="Arial" panose="020B0604020202020204" pitchFamily="34" charset="0"/>
              <a:cs typeface="Arial" panose="020B0604020202020204" pitchFamily="34" charset="0"/>
            </a:endParaRPr>
          </a:p>
          <a:p>
            <a:pPr marL="457200" lvl="1" indent="0" algn="ctr">
              <a:buNone/>
            </a:pPr>
            <a:r>
              <a:rPr lang="it-IT" dirty="0">
                <a:latin typeface="Arial" panose="020B0604020202020204" pitchFamily="34" charset="0"/>
                <a:cs typeface="Arial" panose="020B0604020202020204" pitchFamily="34" charset="0"/>
              </a:rPr>
              <a:t>Che sono unici e irripetibili in ognuno di noi come le sensazioni che percepiamo attraverso essi</a:t>
            </a:r>
          </a:p>
          <a:p>
            <a:pPr marL="0" indent="0" algn="ctr">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606496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normAutofit/>
          </a:bodyPr>
          <a:lstStyle/>
          <a:p>
            <a:pPr marL="0" indent="0" algn="ctr">
              <a:buNone/>
            </a:pPr>
            <a:r>
              <a:rPr lang="it-IT" sz="4400" dirty="0">
                <a:solidFill>
                  <a:srgbClr val="990033"/>
                </a:solidFill>
              </a:rPr>
              <a:t>Le regole fondamentali della degustazione</a:t>
            </a:r>
          </a:p>
          <a:p>
            <a:pPr marL="0" indent="0" algn="ctr">
              <a:buNone/>
            </a:pPr>
            <a:endParaRPr lang="it-IT" altLang="it-IT" sz="4000" dirty="0">
              <a:solidFill>
                <a:srgbClr val="FF0000"/>
              </a:solidFill>
            </a:endParaRPr>
          </a:p>
          <a:p>
            <a:pPr marL="0" indent="0" algn="ctr">
              <a:buNone/>
            </a:pPr>
            <a:r>
              <a:rPr lang="it-IT" altLang="it-IT" sz="4000" dirty="0">
                <a:solidFill>
                  <a:srgbClr val="990033"/>
                </a:solidFill>
              </a:rPr>
              <a:t>La DEGUSTAZIONE</a:t>
            </a:r>
            <a:r>
              <a:rPr lang="it-IT" altLang="it-IT" sz="4000" dirty="0"/>
              <a:t>, deve aver certi accorgimenti di cui si riporta di seguito un elenco a titolo meramente esemplificativo </a:t>
            </a:r>
          </a:p>
          <a:p>
            <a:pPr marL="0" indent="0" algn="ctr">
              <a:buNone/>
            </a:pPr>
            <a:endParaRPr lang="it-IT" sz="4000"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2060452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normAutofit/>
          </a:bodyPr>
          <a:lstStyle/>
          <a:p>
            <a:pPr algn="ctr">
              <a:spcBef>
                <a:spcPct val="0"/>
              </a:spcBef>
              <a:buNone/>
            </a:pPr>
            <a:r>
              <a:rPr lang="it-IT" altLang="it-IT" dirty="0">
                <a:solidFill>
                  <a:srgbClr val="990033"/>
                </a:solidFill>
              </a:rPr>
              <a:t>DEGUSTAZIONE</a:t>
            </a:r>
          </a:p>
          <a:p>
            <a:pPr>
              <a:spcBef>
                <a:spcPct val="0"/>
              </a:spcBef>
              <a:buNone/>
            </a:pPr>
            <a:r>
              <a:rPr lang="it-IT" altLang="it-IT" dirty="0">
                <a:solidFill>
                  <a:srgbClr val="990033"/>
                </a:solidFill>
              </a:rPr>
              <a:t>Orario</a:t>
            </a:r>
          </a:p>
          <a:p>
            <a:pPr>
              <a:spcBef>
                <a:spcPct val="0"/>
              </a:spcBef>
              <a:buNone/>
            </a:pPr>
            <a:r>
              <a:rPr lang="it-IT" altLang="it-IT" dirty="0"/>
              <a:t>La degustazione dovrebbe avvenire la mattina intorno alle 10.30 o al pomeriggio intorno alle 15.30 dopo aver quindi avuto una colazione normale e un pranzo altrettanto normale ma abbastanza distanti.</a:t>
            </a:r>
          </a:p>
          <a:p>
            <a:pPr>
              <a:spcBef>
                <a:spcPct val="0"/>
              </a:spcBef>
              <a:buNone/>
            </a:pPr>
            <a:r>
              <a:rPr lang="it-IT" altLang="it-IT" dirty="0">
                <a:solidFill>
                  <a:srgbClr val="990033"/>
                </a:solidFill>
              </a:rPr>
              <a:t>Durata</a:t>
            </a:r>
          </a:p>
          <a:p>
            <a:pPr>
              <a:spcBef>
                <a:spcPct val="0"/>
              </a:spcBef>
              <a:buNone/>
            </a:pPr>
            <a:r>
              <a:rPr lang="it-IT" altLang="it-IT" dirty="0"/>
              <a:t>Non dovrebbe eccedere le due ore </a:t>
            </a:r>
          </a:p>
          <a:p>
            <a:pPr>
              <a:spcBef>
                <a:spcPct val="0"/>
              </a:spcBef>
              <a:buNone/>
            </a:pPr>
            <a:endParaRPr lang="it-IT" altLang="it-IT" dirty="0"/>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2206390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indent="0" algn="ctr">
              <a:buNone/>
            </a:pPr>
            <a:r>
              <a:rPr lang="it-IT" b="1" dirty="0">
                <a:solidFill>
                  <a:srgbClr val="990033"/>
                </a:solidFill>
              </a:rPr>
              <a:t>AGRICOLTURA SOSTENIBILE</a:t>
            </a:r>
            <a:endParaRPr lang="it-IT" sz="2800" b="1" dirty="0">
              <a:solidFill>
                <a:srgbClr val="990033"/>
              </a:solidFill>
            </a:endParaRPr>
          </a:p>
          <a:p>
            <a:r>
              <a:rPr lang="it-IT" dirty="0"/>
              <a:t>COS’E’ E PERCHE’ NASCE</a:t>
            </a:r>
          </a:p>
          <a:p>
            <a:r>
              <a:rPr lang="it-IT" dirty="0"/>
              <a:t>CONDIZIONI AMBIENTALI</a:t>
            </a:r>
          </a:p>
          <a:p>
            <a:r>
              <a:rPr lang="it-IT" dirty="0"/>
              <a:t>SCRUPOLO E PASSIONE</a:t>
            </a:r>
          </a:p>
          <a:p>
            <a:r>
              <a:rPr lang="it-IT" dirty="0"/>
              <a:t>PROTOCOLLI</a:t>
            </a:r>
          </a:p>
          <a:p>
            <a:r>
              <a:rPr lang="it-IT" dirty="0"/>
              <a:t>FINALITA’: </a:t>
            </a:r>
          </a:p>
          <a:p>
            <a:pPr lvl="1"/>
            <a:r>
              <a:rPr lang="it-IT" dirty="0"/>
              <a:t>AUTENTICITA’ DEL PRODOTTO</a:t>
            </a:r>
          </a:p>
          <a:p>
            <a:pPr lvl="1"/>
            <a:r>
              <a:rPr lang="it-IT" dirty="0"/>
              <a:t>SALVAGURDIA DELLA SALUTE DEI VIGNAIOLI</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4208931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normAutofit/>
          </a:bodyPr>
          <a:lstStyle/>
          <a:p>
            <a:pPr algn="ctr">
              <a:spcBef>
                <a:spcPct val="0"/>
              </a:spcBef>
              <a:buNone/>
            </a:pPr>
            <a:r>
              <a:rPr lang="it-IT" altLang="it-IT" dirty="0">
                <a:solidFill>
                  <a:srgbClr val="990033"/>
                </a:solidFill>
              </a:rPr>
              <a:t>DEGUSTAZIONE</a:t>
            </a:r>
          </a:p>
          <a:p>
            <a:pPr>
              <a:spcBef>
                <a:spcPct val="0"/>
              </a:spcBef>
              <a:buNone/>
            </a:pPr>
            <a:r>
              <a:rPr lang="it-IT" altLang="it-IT" dirty="0">
                <a:solidFill>
                  <a:srgbClr val="990033"/>
                </a:solidFill>
              </a:rPr>
              <a:t>Assaggi</a:t>
            </a:r>
          </a:p>
          <a:p>
            <a:pPr marL="0" indent="0">
              <a:spcBef>
                <a:spcPct val="0"/>
              </a:spcBef>
              <a:buNone/>
            </a:pPr>
            <a:r>
              <a:rPr lang="it-IT" altLang="it-IT" dirty="0"/>
              <a:t>Non si dovrebbero superare i 12-14 assaggi in sequenza. </a:t>
            </a:r>
          </a:p>
          <a:p>
            <a:pPr marL="0" indent="0">
              <a:spcBef>
                <a:spcPct val="0"/>
              </a:spcBef>
              <a:buNone/>
            </a:pPr>
            <a:r>
              <a:rPr lang="it-IT" altLang="it-IT" dirty="0"/>
              <a:t>Sarebbe bene non deglutire tutti gli assaggi di ogni singolo vino ma    limitarsi a trattenere in bocca il liquido più a lungo per poi sputarlo</a:t>
            </a:r>
          </a:p>
          <a:p>
            <a:pPr marL="0" indent="0">
              <a:spcBef>
                <a:spcPct val="0"/>
              </a:spcBef>
              <a:buNone/>
            </a:pPr>
            <a:r>
              <a:rPr lang="it-IT" altLang="it-IT" dirty="0"/>
              <a:t>Una parte deve necessariamente essere ingerita per la valutazione  della persistenza e della retro-proposizione</a:t>
            </a:r>
          </a:p>
          <a:p>
            <a:pPr marL="0" indent="0">
              <a:spcBef>
                <a:spcPct val="0"/>
              </a:spcBef>
              <a:buNone/>
            </a:pPr>
            <a:endParaRPr lang="it-IT" altLang="it-IT" dirty="0"/>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2610636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normAutofit fontScale="92500" lnSpcReduction="10000"/>
          </a:bodyPr>
          <a:lstStyle/>
          <a:p>
            <a:pPr algn="ctr">
              <a:spcBef>
                <a:spcPct val="0"/>
              </a:spcBef>
              <a:buNone/>
            </a:pPr>
            <a:r>
              <a:rPr lang="it-IT" altLang="it-IT" sz="3000" dirty="0">
                <a:solidFill>
                  <a:srgbClr val="990033"/>
                </a:solidFill>
              </a:rPr>
              <a:t>DEGUSTAZIONE</a:t>
            </a:r>
          </a:p>
          <a:p>
            <a:pPr>
              <a:spcBef>
                <a:spcPct val="0"/>
              </a:spcBef>
              <a:buNone/>
            </a:pPr>
            <a:r>
              <a:rPr lang="it-IT" altLang="it-IT" dirty="0">
                <a:solidFill>
                  <a:srgbClr val="990033"/>
                </a:solidFill>
              </a:rPr>
              <a:t>Sequenza</a:t>
            </a:r>
          </a:p>
          <a:p>
            <a:pPr>
              <a:spcBef>
                <a:spcPct val="0"/>
              </a:spcBef>
              <a:buNone/>
            </a:pPr>
            <a:r>
              <a:rPr lang="it-IT" altLang="it-IT" dirty="0"/>
              <a:t>La sequenza generalmente è per colore, grado alcolico, età, ma normalmente sarebbe buona norma lavorare su una sola famiglia (es.: solo rossi  o solo bianchi)</a:t>
            </a:r>
          </a:p>
          <a:p>
            <a:pPr>
              <a:spcBef>
                <a:spcPct val="0"/>
              </a:spcBef>
              <a:buNone/>
            </a:pPr>
            <a:endParaRPr lang="it-IT" altLang="it-IT" dirty="0">
              <a:solidFill>
                <a:srgbClr val="FF0000"/>
              </a:solidFill>
            </a:endParaRPr>
          </a:p>
          <a:p>
            <a:pPr>
              <a:spcBef>
                <a:spcPct val="0"/>
              </a:spcBef>
              <a:buNone/>
            </a:pPr>
            <a:r>
              <a:rPr lang="it-IT" altLang="it-IT" dirty="0">
                <a:solidFill>
                  <a:srgbClr val="990033"/>
                </a:solidFill>
              </a:rPr>
              <a:t>Bicchiere</a:t>
            </a:r>
          </a:p>
          <a:p>
            <a:pPr>
              <a:spcBef>
                <a:spcPct val="0"/>
              </a:spcBef>
              <a:buNone/>
            </a:pPr>
            <a:r>
              <a:rPr lang="it-IT" altLang="it-IT" dirty="0"/>
              <a:t>Se possibile sarebbe bene cambiare bicchiere per ogni vino (spesso utile lasciare un piccolo quantitativo in ciascuno per ritornare ad approfondire dopo opportuna ossigenazione). Se non è possibile, sciacquare con acqua e avvinare il bicchiere prima di mescere il quantitativo per l</a:t>
            </a:r>
            <a:r>
              <a:rPr lang="ja-JP" altLang="it-IT" dirty="0"/>
              <a:t>’</a:t>
            </a:r>
            <a:r>
              <a:rPr lang="it-IT" altLang="ja-JP" dirty="0"/>
              <a:t>assaggio</a:t>
            </a:r>
            <a:endParaRPr lang="it-IT" altLang="it-IT" dirty="0"/>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23519589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indent="0" algn="ctr">
              <a:buNone/>
            </a:pPr>
            <a:r>
              <a:rPr lang="it-IT" altLang="it-IT" dirty="0">
                <a:solidFill>
                  <a:srgbClr val="990033"/>
                </a:solidFill>
              </a:rPr>
              <a:t>DEGUSTAZIONE</a:t>
            </a:r>
          </a:p>
          <a:p>
            <a:pPr marL="0" indent="0" algn="ctr">
              <a:buNone/>
            </a:pPr>
            <a:r>
              <a:rPr lang="it-IT" altLang="it-IT" b="1" i="1" dirty="0">
                <a:solidFill>
                  <a:srgbClr val="990033"/>
                </a:solidFill>
              </a:rPr>
              <a:t>Tecnica</a:t>
            </a:r>
          </a:p>
          <a:p>
            <a:pPr marL="0" indent="0" algn="ctr">
              <a:buNone/>
            </a:pPr>
            <a:r>
              <a:rPr lang="it-IT" altLang="it-IT" dirty="0">
                <a:solidFill>
                  <a:srgbClr val="990033"/>
                </a:solidFill>
              </a:rPr>
              <a:t>La tecnica, propriamente detta, deve tenere in considerazione alcune </a:t>
            </a:r>
            <a:r>
              <a:rPr lang="it-IT" altLang="it-IT" sz="3200" dirty="0">
                <a:solidFill>
                  <a:srgbClr val="990033"/>
                </a:solidFill>
              </a:rPr>
              <a:t>regole comportamentali</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4086855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indent="0" algn="ctr">
              <a:buNone/>
            </a:pPr>
            <a:r>
              <a:rPr lang="it-IT" altLang="it-IT" dirty="0">
                <a:solidFill>
                  <a:srgbClr val="990033"/>
                </a:solidFill>
              </a:rPr>
              <a:t>DEGUSTAZIONE</a:t>
            </a:r>
          </a:p>
          <a:p>
            <a:pPr marL="0" indent="0" algn="ctr">
              <a:buNone/>
            </a:pPr>
            <a:r>
              <a:rPr lang="it-IT" altLang="it-IT" b="1" i="1" dirty="0">
                <a:solidFill>
                  <a:srgbClr val="990033"/>
                </a:solidFill>
              </a:rPr>
              <a:t>Tecnica</a:t>
            </a:r>
          </a:p>
          <a:p>
            <a:pPr>
              <a:spcBef>
                <a:spcPct val="0"/>
              </a:spcBef>
              <a:buClr>
                <a:srgbClr val="960000"/>
              </a:buClr>
            </a:pPr>
            <a:r>
              <a:rPr lang="it-IT" altLang="it-IT" sz="2400" dirty="0">
                <a:solidFill>
                  <a:srgbClr val="990033"/>
                </a:solidFill>
              </a:rPr>
              <a:t>Prima di degustare</a:t>
            </a:r>
            <a:r>
              <a:rPr lang="it-IT" altLang="it-IT" dirty="0"/>
              <a:t>, </a:t>
            </a:r>
          </a:p>
          <a:p>
            <a:pPr lvl="1">
              <a:spcBef>
                <a:spcPct val="0"/>
              </a:spcBef>
              <a:buClr>
                <a:srgbClr val="960000"/>
              </a:buClr>
            </a:pPr>
            <a:r>
              <a:rPr lang="it-IT" altLang="it-IT" sz="2800" dirty="0"/>
              <a:t>non ingerire sostanze troppo saporite (chewing </a:t>
            </a:r>
            <a:r>
              <a:rPr lang="it-IT" altLang="it-IT" sz="2800" dirty="0" err="1"/>
              <a:t>gum</a:t>
            </a:r>
            <a:r>
              <a:rPr lang="it-IT" altLang="it-IT" sz="2800" dirty="0"/>
              <a:t> alla menta….)</a:t>
            </a:r>
          </a:p>
          <a:p>
            <a:pPr lvl="1">
              <a:spcBef>
                <a:spcPct val="0"/>
              </a:spcBef>
              <a:buClr>
                <a:srgbClr val="960000"/>
              </a:buClr>
            </a:pPr>
            <a:r>
              <a:rPr lang="it-IT" altLang="it-IT" sz="2800" dirty="0"/>
              <a:t>Non usare profumi personali particolarmente forti (meglio astenersi)</a:t>
            </a:r>
          </a:p>
          <a:p>
            <a:pPr lvl="1">
              <a:spcBef>
                <a:spcPct val="0"/>
              </a:spcBef>
              <a:buClr>
                <a:srgbClr val="960000"/>
              </a:buClr>
            </a:pPr>
            <a:r>
              <a:rPr lang="it-IT" altLang="it-IT" sz="2800" dirty="0"/>
              <a:t>Non fumare</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1439447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a:xfrm>
            <a:off x="838200" y="1926238"/>
            <a:ext cx="10515600" cy="4351338"/>
          </a:xfrm>
        </p:spPr>
        <p:txBody>
          <a:bodyPr/>
          <a:lstStyle/>
          <a:p>
            <a:pPr marL="0" indent="0" algn="ctr">
              <a:buNone/>
            </a:pPr>
            <a:r>
              <a:rPr lang="it-IT" altLang="it-IT" dirty="0">
                <a:solidFill>
                  <a:srgbClr val="990033"/>
                </a:solidFill>
              </a:rPr>
              <a:t>DEGUSTAZIONE</a:t>
            </a:r>
          </a:p>
          <a:p>
            <a:pPr marL="0" indent="0" algn="ctr">
              <a:buNone/>
            </a:pPr>
            <a:r>
              <a:rPr lang="it-IT" altLang="it-IT" b="1" i="1" dirty="0">
                <a:solidFill>
                  <a:srgbClr val="990033"/>
                </a:solidFill>
              </a:rPr>
              <a:t>Tecnica</a:t>
            </a:r>
          </a:p>
          <a:p>
            <a:pPr marL="0" indent="0">
              <a:spcBef>
                <a:spcPct val="0"/>
              </a:spcBef>
              <a:buClr>
                <a:srgbClr val="960000"/>
              </a:buClr>
              <a:buNone/>
            </a:pPr>
            <a:r>
              <a:rPr lang="it-IT" altLang="it-IT" dirty="0">
                <a:solidFill>
                  <a:srgbClr val="990033"/>
                </a:solidFill>
              </a:rPr>
              <a:t>Durante la degustazione </a:t>
            </a:r>
          </a:p>
          <a:p>
            <a:pPr lvl="1">
              <a:spcBef>
                <a:spcPct val="0"/>
              </a:spcBef>
              <a:buClr>
                <a:srgbClr val="960000"/>
              </a:buClr>
            </a:pPr>
            <a:r>
              <a:rPr lang="it-IT" altLang="it-IT" sz="2800" dirty="0"/>
              <a:t>Usare una fonte di luce sufficientemente luminosa</a:t>
            </a:r>
          </a:p>
          <a:p>
            <a:pPr lvl="1">
              <a:spcBef>
                <a:spcPct val="0"/>
              </a:spcBef>
              <a:buClr>
                <a:srgbClr val="960000"/>
              </a:buClr>
            </a:pPr>
            <a:r>
              <a:rPr lang="it-IT" altLang="it-IT" sz="2800" dirty="0"/>
              <a:t>Operare in un locale con pareti non troppo colorate </a:t>
            </a:r>
          </a:p>
          <a:p>
            <a:pPr lvl="1">
              <a:spcBef>
                <a:spcPct val="0"/>
              </a:spcBef>
              <a:buClr>
                <a:srgbClr val="960000"/>
              </a:buClr>
            </a:pPr>
            <a:r>
              <a:rPr lang="it-IT" altLang="it-IT" sz="2800" dirty="0"/>
              <a:t>Verificare la temperatura di servizio  (e del locale)</a:t>
            </a:r>
          </a:p>
          <a:p>
            <a:pPr lvl="1">
              <a:spcBef>
                <a:spcPct val="0"/>
              </a:spcBef>
              <a:buClr>
                <a:srgbClr val="960000"/>
              </a:buClr>
            </a:pPr>
            <a:r>
              <a:rPr lang="it-IT" altLang="it-IT" sz="2800" dirty="0"/>
              <a:t>Non abusare delle sequenze oltre i 10 max 12 assaggi di seguito….</a:t>
            </a:r>
          </a:p>
          <a:p>
            <a:pPr lvl="1">
              <a:spcBef>
                <a:spcPct val="0"/>
              </a:spcBef>
              <a:buClr>
                <a:srgbClr val="960000"/>
              </a:buClr>
            </a:pPr>
            <a:r>
              <a:rPr lang="it-IT" altLang="it-IT" sz="2800" dirty="0"/>
              <a:t>Intervallare le diverse degustazioni con un bicchiere di acqua o un pezzo di pane neutro </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2595633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a:xfrm>
            <a:off x="1124242" y="1926238"/>
            <a:ext cx="10515600" cy="4351338"/>
          </a:xfrm>
        </p:spPr>
        <p:txBody>
          <a:bodyPr>
            <a:normAutofit fontScale="92500" lnSpcReduction="20000"/>
          </a:bodyPr>
          <a:lstStyle/>
          <a:p>
            <a:pPr marL="0" indent="0" algn="ctr">
              <a:buNone/>
            </a:pPr>
            <a:r>
              <a:rPr lang="it-IT" altLang="it-IT" sz="3000" dirty="0">
                <a:solidFill>
                  <a:srgbClr val="990033"/>
                </a:solidFill>
              </a:rPr>
              <a:t>DEGUSTAZIONE</a:t>
            </a:r>
            <a:endParaRPr lang="it-IT" altLang="it-IT" dirty="0">
              <a:solidFill>
                <a:srgbClr val="990033"/>
              </a:solidFill>
            </a:endParaRPr>
          </a:p>
          <a:p>
            <a:pPr marL="0" indent="0" algn="ctr">
              <a:buNone/>
            </a:pPr>
            <a:r>
              <a:rPr lang="it-IT" altLang="it-IT" sz="2600" b="1" dirty="0">
                <a:solidFill>
                  <a:srgbClr val="990033"/>
                </a:solidFill>
              </a:rPr>
              <a:t>Strumenti</a:t>
            </a:r>
          </a:p>
          <a:p>
            <a:pPr marL="0" indent="0" algn="ctr">
              <a:buNone/>
            </a:pPr>
            <a:endParaRPr lang="it-IT" altLang="it-IT" b="1" i="1" dirty="0">
              <a:solidFill>
                <a:srgbClr val="990033"/>
              </a:solidFill>
            </a:endParaRPr>
          </a:p>
          <a:p>
            <a:pPr>
              <a:spcBef>
                <a:spcPct val="0"/>
              </a:spcBef>
              <a:buNone/>
            </a:pPr>
            <a:r>
              <a:rPr lang="it-IT" altLang="it-IT" dirty="0">
                <a:solidFill>
                  <a:srgbClr val="990033"/>
                </a:solidFill>
              </a:rPr>
              <a:t>Bicchiere o Calice:</a:t>
            </a:r>
          </a:p>
          <a:p>
            <a:pPr>
              <a:spcBef>
                <a:spcPct val="0"/>
              </a:spcBef>
              <a:buNone/>
            </a:pPr>
            <a:r>
              <a:rPr lang="it-IT" altLang="it-IT" dirty="0"/>
              <a:t>Lo strumento essenziale è certamente il bicchiere o calice che (nella degustazione ufficiale) prevede un bicchiere di tipo ISO standard  ma nella consuetudine oggi fa prevalere (anche nelle degustazioni ufficiali) calici di maggiori dimensioni</a:t>
            </a:r>
          </a:p>
          <a:p>
            <a:pPr marL="0" indent="0" algn="ctr">
              <a:buNone/>
            </a:pPr>
            <a:endParaRPr lang="it-IT" altLang="it-IT" b="1" i="1" dirty="0">
              <a:solidFill>
                <a:srgbClr val="00B050"/>
              </a:solidFill>
            </a:endParaRPr>
          </a:p>
          <a:p>
            <a:pPr>
              <a:spcBef>
                <a:spcPct val="0"/>
              </a:spcBef>
              <a:buNone/>
            </a:pPr>
            <a:r>
              <a:rPr lang="it-IT" altLang="it-IT" dirty="0">
                <a:solidFill>
                  <a:srgbClr val="990033"/>
                </a:solidFill>
              </a:rPr>
              <a:t>Blocco appunti:</a:t>
            </a:r>
          </a:p>
          <a:p>
            <a:pPr>
              <a:spcBef>
                <a:spcPct val="0"/>
              </a:spcBef>
              <a:buNone/>
            </a:pPr>
            <a:r>
              <a:rPr lang="it-IT" altLang="it-IT" dirty="0"/>
              <a:t>Un Notes, classicamente i più trendy hanno usato per anni le </a:t>
            </a:r>
            <a:r>
              <a:rPr lang="it-IT" altLang="it-IT" dirty="0" err="1"/>
              <a:t>moleskine</a:t>
            </a:r>
            <a:r>
              <a:rPr lang="it-IT" altLang="it-IT" dirty="0"/>
              <a:t> portatili dove annotare i propri pensieri e le sensazioni legate agli assaggi nelle loro esperienze </a:t>
            </a:r>
            <a:r>
              <a:rPr lang="it-IT" altLang="it-IT" dirty="0" err="1"/>
              <a:t>degustative</a:t>
            </a:r>
            <a:endParaRPr lang="it-IT" altLang="it-IT" dirty="0"/>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2169576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a:xfrm>
            <a:off x="838200" y="1885263"/>
            <a:ext cx="10515600" cy="4351338"/>
          </a:xfrm>
        </p:spPr>
        <p:txBody>
          <a:bodyPr/>
          <a:lstStyle/>
          <a:p>
            <a:pPr algn="ctr">
              <a:spcBef>
                <a:spcPct val="0"/>
              </a:spcBef>
              <a:buNone/>
            </a:pPr>
            <a:r>
              <a:rPr lang="it-IT" altLang="it-IT" dirty="0">
                <a:solidFill>
                  <a:srgbClr val="990033"/>
                </a:solidFill>
              </a:rPr>
              <a:t>DEGUSTAZIONE</a:t>
            </a:r>
          </a:p>
          <a:p>
            <a:pPr algn="ctr">
              <a:spcBef>
                <a:spcPct val="0"/>
              </a:spcBef>
              <a:buNone/>
            </a:pPr>
            <a:r>
              <a:rPr lang="it-IT" altLang="it-IT" sz="2400" b="1" i="1" dirty="0">
                <a:solidFill>
                  <a:srgbClr val="990033"/>
                </a:solidFill>
              </a:rPr>
              <a:t>Strumenti</a:t>
            </a:r>
          </a:p>
          <a:p>
            <a:pPr>
              <a:spcBef>
                <a:spcPct val="0"/>
              </a:spcBef>
              <a:buNone/>
            </a:pPr>
            <a:r>
              <a:rPr lang="it-IT" altLang="it-IT" sz="2400" dirty="0">
                <a:solidFill>
                  <a:srgbClr val="990033"/>
                </a:solidFill>
              </a:rPr>
              <a:t>Panno Bianco:</a:t>
            </a:r>
          </a:p>
          <a:p>
            <a:pPr>
              <a:spcBef>
                <a:spcPct val="0"/>
              </a:spcBef>
              <a:buNone/>
            </a:pPr>
            <a:r>
              <a:rPr lang="it-IT" altLang="it-IT" dirty="0"/>
              <a:t>Un panno bianco (o altro materiale anche un foglio di carta) si utilizza allo scopo di contrasto, cioè di isolare il liquido nel bicchiere da influenze cromatiche circostanti e valutarne correttamente tinta e sfumature</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1115157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a:xfrm>
            <a:off x="838200" y="1572406"/>
            <a:ext cx="10515600" cy="4777469"/>
          </a:xfrm>
        </p:spPr>
        <p:txBody>
          <a:bodyPr/>
          <a:lstStyle/>
          <a:p>
            <a:pPr marL="0" indent="0" algn="ctr">
              <a:buNone/>
            </a:pPr>
            <a:r>
              <a:rPr lang="it-IT" altLang="it-IT" dirty="0">
                <a:solidFill>
                  <a:srgbClr val="990033"/>
                </a:solidFill>
              </a:rPr>
              <a:t>DEGUSTAZIONE</a:t>
            </a:r>
          </a:p>
          <a:p>
            <a:pPr marL="0" indent="0" algn="ctr">
              <a:buNone/>
            </a:pPr>
            <a:r>
              <a:rPr lang="it-IT" altLang="it-IT" sz="2400" b="1" dirty="0">
                <a:solidFill>
                  <a:srgbClr val="990033"/>
                </a:solidFill>
              </a:rPr>
              <a:t>Bicchieri e calici </a:t>
            </a:r>
          </a:p>
          <a:p>
            <a:pPr marL="0" indent="0" algn="ctr">
              <a:buNone/>
            </a:pPr>
            <a:endParaRPr lang="it-IT" altLang="it-IT" b="1" i="1" dirty="0">
              <a:solidFill>
                <a:srgbClr val="CC9900"/>
              </a:solidFill>
            </a:endParaRP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Picture 6" descr="http://www.tibursuperbum.it/foto/eventi/gastronomia/vino/smallTipiBicchiere.jpg">
            <a:extLst>
              <a:ext uri="{FF2B5EF4-FFF2-40B4-BE49-F238E27FC236}">
                <a16:creationId xmlns="" xmlns:a16="http://schemas.microsoft.com/office/drawing/2014/main" id="{5A723C59-EB1D-4846-B182-17801CBA1B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000" y="2433108"/>
            <a:ext cx="3471999" cy="417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3229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a:xfrm>
            <a:off x="710418" y="2141537"/>
            <a:ext cx="10515600" cy="4351338"/>
          </a:xfrm>
        </p:spPr>
        <p:txBody>
          <a:bodyPr/>
          <a:lstStyle/>
          <a:p>
            <a:pPr marL="0" indent="0" algn="ctr">
              <a:spcBef>
                <a:spcPct val="0"/>
              </a:spcBef>
              <a:buClr>
                <a:srgbClr val="960000"/>
              </a:buClr>
              <a:buNone/>
            </a:pPr>
            <a:r>
              <a:rPr lang="it-IT" altLang="it-IT" dirty="0">
                <a:solidFill>
                  <a:srgbClr val="960000"/>
                </a:solidFill>
              </a:rPr>
              <a:t>DEGUSTAZIONE</a:t>
            </a:r>
          </a:p>
          <a:p>
            <a:pPr marL="0" indent="0" algn="ctr">
              <a:spcBef>
                <a:spcPct val="0"/>
              </a:spcBef>
              <a:buClr>
                <a:srgbClr val="960000"/>
              </a:buClr>
              <a:buNone/>
            </a:pPr>
            <a:r>
              <a:rPr lang="it-IT" altLang="it-IT" sz="2600" b="1" i="1" dirty="0">
                <a:solidFill>
                  <a:srgbClr val="960000"/>
                </a:solidFill>
              </a:rPr>
              <a:t>Istruzioni per l</a:t>
            </a:r>
            <a:r>
              <a:rPr lang="ja-JP" altLang="it-IT" sz="2600" b="1" i="1" dirty="0">
                <a:solidFill>
                  <a:srgbClr val="960000"/>
                </a:solidFill>
              </a:rPr>
              <a:t>’</a:t>
            </a:r>
            <a:r>
              <a:rPr lang="it-IT" altLang="ja-JP" sz="2600" b="1" i="1" dirty="0">
                <a:solidFill>
                  <a:srgbClr val="960000"/>
                </a:solidFill>
              </a:rPr>
              <a:t>uso dei bicchieri</a:t>
            </a:r>
          </a:p>
          <a:p>
            <a:pPr marL="0" indent="0">
              <a:spcBef>
                <a:spcPct val="0"/>
              </a:spcBef>
              <a:buClr>
                <a:srgbClr val="960000"/>
              </a:buClr>
              <a:buNone/>
            </a:pPr>
            <a:r>
              <a:rPr lang="it-IT" altLang="it-IT" sz="2400" i="1" dirty="0">
                <a:solidFill>
                  <a:srgbClr val="990033"/>
                </a:solidFill>
              </a:rPr>
              <a:t>Lavaggio</a:t>
            </a:r>
            <a:endParaRPr lang="it-IT" altLang="it-IT" i="1" dirty="0">
              <a:solidFill>
                <a:srgbClr val="990033"/>
              </a:solidFill>
            </a:endParaRPr>
          </a:p>
          <a:p>
            <a:pPr lvl="1">
              <a:spcBef>
                <a:spcPct val="0"/>
              </a:spcBef>
              <a:buClr>
                <a:srgbClr val="960000"/>
              </a:buClr>
            </a:pPr>
            <a:r>
              <a:rPr lang="it-IT" altLang="it-IT" sz="2800" dirty="0"/>
              <a:t>OK Lavastoviglie ma senza saponi e brillantanti solo acqua calda (il più possibile)</a:t>
            </a:r>
          </a:p>
          <a:p>
            <a:pPr lvl="1">
              <a:spcBef>
                <a:spcPct val="0"/>
              </a:spcBef>
              <a:buClr>
                <a:srgbClr val="960000"/>
              </a:buClr>
            </a:pPr>
            <a:r>
              <a:rPr lang="it-IT" altLang="it-IT" sz="2800" dirty="0"/>
              <a:t>In caso di sporco eccessivo (grasso e rossetti, ad esempio) lavare prima con detersivo con acqua fredda e poi risciacquare solo con acqua molto calda</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147359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indent="0">
              <a:spcBef>
                <a:spcPct val="0"/>
              </a:spcBef>
              <a:buClr>
                <a:srgbClr val="960000"/>
              </a:buClr>
              <a:buNone/>
            </a:pPr>
            <a:endParaRPr lang="it-IT" altLang="it-IT" i="1" dirty="0">
              <a:solidFill>
                <a:srgbClr val="990033"/>
              </a:solidFill>
            </a:endParaRPr>
          </a:p>
          <a:p>
            <a:pPr marL="0" indent="0" algn="ctr">
              <a:spcBef>
                <a:spcPct val="0"/>
              </a:spcBef>
              <a:buClr>
                <a:srgbClr val="960000"/>
              </a:buClr>
              <a:buNone/>
            </a:pPr>
            <a:r>
              <a:rPr lang="it-IT" altLang="it-IT" dirty="0">
                <a:solidFill>
                  <a:srgbClr val="960000"/>
                </a:solidFill>
              </a:rPr>
              <a:t>DEGUSTAZIONE</a:t>
            </a:r>
          </a:p>
          <a:p>
            <a:pPr marL="0" indent="0" algn="ctr">
              <a:spcBef>
                <a:spcPct val="0"/>
              </a:spcBef>
              <a:buClr>
                <a:srgbClr val="960000"/>
              </a:buClr>
              <a:buNone/>
            </a:pPr>
            <a:r>
              <a:rPr lang="it-IT" altLang="it-IT" sz="2400" b="1" i="1" dirty="0">
                <a:solidFill>
                  <a:srgbClr val="960000"/>
                </a:solidFill>
              </a:rPr>
              <a:t>Istruzioni per l</a:t>
            </a:r>
            <a:r>
              <a:rPr lang="ja-JP" altLang="it-IT" sz="2400" b="1" i="1" dirty="0">
                <a:solidFill>
                  <a:srgbClr val="960000"/>
                </a:solidFill>
              </a:rPr>
              <a:t>’</a:t>
            </a:r>
            <a:r>
              <a:rPr lang="it-IT" altLang="ja-JP" sz="2400" b="1" i="1" dirty="0">
                <a:solidFill>
                  <a:srgbClr val="960000"/>
                </a:solidFill>
              </a:rPr>
              <a:t>uso dei bicchieri</a:t>
            </a:r>
            <a:endParaRPr lang="it-IT" altLang="ja-JP" sz="2800" b="1" i="1" dirty="0">
              <a:solidFill>
                <a:srgbClr val="960000"/>
              </a:solidFill>
            </a:endParaRPr>
          </a:p>
          <a:p>
            <a:pPr marL="0" indent="0">
              <a:spcBef>
                <a:spcPct val="0"/>
              </a:spcBef>
              <a:buClr>
                <a:srgbClr val="960000"/>
              </a:buClr>
              <a:buNone/>
            </a:pPr>
            <a:r>
              <a:rPr lang="it-IT" altLang="it-IT" i="1" dirty="0">
                <a:solidFill>
                  <a:srgbClr val="990033"/>
                </a:solidFill>
              </a:rPr>
              <a:t>Controllo</a:t>
            </a:r>
          </a:p>
          <a:p>
            <a:pPr lvl="1">
              <a:spcBef>
                <a:spcPct val="0"/>
              </a:spcBef>
              <a:buClr>
                <a:srgbClr val="960000"/>
              </a:buClr>
            </a:pPr>
            <a:r>
              <a:rPr lang="it-IT" altLang="it-IT" sz="3200" dirty="0"/>
              <a:t>Annusare bene il bicchiere prima dell’</a:t>
            </a:r>
            <a:r>
              <a:rPr lang="it-IT" altLang="ja-JP" sz="3200" dirty="0"/>
              <a:t>uso per individuare odori di qualsiasi natura poiché essi potrebbero incidere sulla degustazione e sono indicatori di cattiva conservazione o sporcizia</a:t>
            </a:r>
          </a:p>
          <a:p>
            <a:pPr lvl="1">
              <a:spcBef>
                <a:spcPct val="0"/>
              </a:spcBef>
              <a:buClr>
                <a:srgbClr val="960000"/>
              </a:buClr>
            </a:pPr>
            <a:r>
              <a:rPr lang="it-IT" altLang="it-IT" sz="3200" dirty="0"/>
              <a:t>Controllare in controluce che non vi siano aloni e depositi di altri materiali (sali o detergenti)</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56355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a:lnSpc>
                <a:spcPct val="100000"/>
              </a:lnSpc>
              <a:spcBef>
                <a:spcPts val="0"/>
              </a:spcBef>
              <a:buFontTx/>
              <a:buChar char="-"/>
              <a:defRPr/>
            </a:pPr>
            <a:r>
              <a:rPr lang="it-IT" dirty="0">
                <a:solidFill>
                  <a:srgbClr val="FF0000"/>
                </a:solidFill>
              </a:rPr>
              <a:t>No al diserbo per prevenire l’erosione del territorio</a:t>
            </a:r>
          </a:p>
          <a:p>
            <a:pPr>
              <a:lnSpc>
                <a:spcPct val="100000"/>
              </a:lnSpc>
              <a:spcBef>
                <a:spcPts val="0"/>
              </a:spcBef>
              <a:buFontTx/>
              <a:buChar char="-"/>
              <a:defRPr/>
            </a:pPr>
            <a:r>
              <a:rPr lang="it-IT" dirty="0"/>
              <a:t>Taglio e triturazione periodica dell’erba e lasciata sul terreno che decomponendosi crea humus</a:t>
            </a:r>
          </a:p>
          <a:p>
            <a:pPr>
              <a:lnSpc>
                <a:spcPct val="100000"/>
              </a:lnSpc>
              <a:spcBef>
                <a:spcPts val="0"/>
              </a:spcBef>
              <a:buFontTx/>
              <a:buChar char="-"/>
              <a:defRPr/>
            </a:pPr>
            <a:r>
              <a:rPr lang="it-IT" dirty="0">
                <a:solidFill>
                  <a:srgbClr val="FF0000"/>
                </a:solidFill>
              </a:rPr>
              <a:t>No a concimi chimici con calo delle rese</a:t>
            </a:r>
          </a:p>
          <a:p>
            <a:pPr>
              <a:buFontTx/>
              <a:buChar char="-"/>
            </a:pPr>
            <a:r>
              <a:rPr lang="it-IT" dirty="0">
                <a:solidFill>
                  <a:srgbClr val="FF0000"/>
                </a:solidFill>
              </a:rPr>
              <a:t>No a trattamenti antiparassitari </a:t>
            </a:r>
            <a:r>
              <a:rPr lang="it-IT" dirty="0">
                <a:solidFill>
                  <a:srgbClr val="00B050"/>
                </a:solidFill>
              </a:rPr>
              <a:t>ma lotta con confusione  sessuale</a:t>
            </a:r>
          </a:p>
          <a:p>
            <a:pPr>
              <a:buFontTx/>
              <a:buChar char="-"/>
            </a:pPr>
            <a:r>
              <a:rPr lang="it-IT" dirty="0"/>
              <a:t>In cantina solo azioni meccaniche (filtrazioni quando necessita)</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40459706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spcBef>
                <a:spcPct val="0"/>
              </a:spcBef>
              <a:buClr>
                <a:srgbClr val="960000"/>
              </a:buClr>
              <a:buNone/>
            </a:pPr>
            <a:r>
              <a:rPr lang="it-IT" altLang="it-IT" dirty="0">
                <a:solidFill>
                  <a:srgbClr val="960000"/>
                </a:solidFill>
              </a:rPr>
              <a:t>DEGUSTAZIONE</a:t>
            </a:r>
            <a:endParaRPr lang="it-IT" altLang="it-IT" sz="3200" dirty="0">
              <a:solidFill>
                <a:srgbClr val="960000"/>
              </a:solidFill>
            </a:endParaRPr>
          </a:p>
          <a:p>
            <a:pPr marL="0" indent="0" algn="ctr">
              <a:spcBef>
                <a:spcPct val="0"/>
              </a:spcBef>
              <a:buClr>
                <a:srgbClr val="960000"/>
              </a:buClr>
              <a:buNone/>
            </a:pPr>
            <a:r>
              <a:rPr lang="it-IT" altLang="it-IT" sz="2400" b="1" i="1" dirty="0">
                <a:solidFill>
                  <a:srgbClr val="960000"/>
                </a:solidFill>
              </a:rPr>
              <a:t>Istruzioni per l</a:t>
            </a:r>
            <a:r>
              <a:rPr lang="ja-JP" altLang="it-IT" sz="2400" b="1" i="1" dirty="0">
                <a:solidFill>
                  <a:srgbClr val="960000"/>
                </a:solidFill>
              </a:rPr>
              <a:t>’</a:t>
            </a:r>
            <a:r>
              <a:rPr lang="it-IT" altLang="ja-JP" sz="2400" b="1" i="1" dirty="0">
                <a:solidFill>
                  <a:srgbClr val="960000"/>
                </a:solidFill>
              </a:rPr>
              <a:t>uso dei bicchieri</a:t>
            </a:r>
          </a:p>
          <a:p>
            <a:pPr marL="0" indent="0">
              <a:spcBef>
                <a:spcPct val="0"/>
              </a:spcBef>
              <a:buClr>
                <a:srgbClr val="960000"/>
              </a:buClr>
              <a:buNone/>
            </a:pPr>
            <a:r>
              <a:rPr lang="it-IT" altLang="it-IT" sz="2400" i="1" dirty="0">
                <a:solidFill>
                  <a:srgbClr val="990033"/>
                </a:solidFill>
              </a:rPr>
              <a:t>Asciugatura</a:t>
            </a:r>
          </a:p>
          <a:p>
            <a:pPr lvl="1">
              <a:spcBef>
                <a:spcPct val="0"/>
              </a:spcBef>
              <a:buClr>
                <a:srgbClr val="960000"/>
              </a:buClr>
            </a:pPr>
            <a:r>
              <a:rPr lang="it-IT" altLang="it-IT" sz="3200" dirty="0"/>
              <a:t>Utilizzare un panno che non rilasci peli e polveri (possibilmente di lino)</a:t>
            </a:r>
          </a:p>
          <a:p>
            <a:pPr lvl="1">
              <a:spcBef>
                <a:spcPct val="0"/>
              </a:spcBef>
              <a:buClr>
                <a:srgbClr val="960000"/>
              </a:buClr>
            </a:pPr>
            <a:r>
              <a:rPr lang="it-IT" altLang="it-IT" sz="3200" dirty="0"/>
              <a:t>Solo fonti di calore ma in questo caso attenzione al calcare</a:t>
            </a:r>
          </a:p>
          <a:p>
            <a:endParaRPr lang="it-IT" dirty="0"/>
          </a:p>
        </p:txBody>
      </p:sp>
    </p:spTree>
    <p:extLst>
      <p:ext uri="{BB962C8B-B14F-4D97-AF65-F5344CB8AC3E}">
        <p14:creationId xmlns:p14="http://schemas.microsoft.com/office/powerpoint/2010/main" val="3955206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altLang="it-IT" sz="3600" b="1" i="1" dirty="0">
                <a:solidFill>
                  <a:srgbClr val="990033"/>
                </a:solidFill>
              </a:rPr>
              <a:t>L’ANALISI SENSORIALE</a:t>
            </a:r>
          </a:p>
          <a:p>
            <a:pPr marL="0" indent="0" algn="ctr">
              <a:buNone/>
            </a:pPr>
            <a:endParaRPr lang="it-IT" altLang="it-IT" sz="3600" b="1" i="1" dirty="0">
              <a:solidFill>
                <a:srgbClr val="CC0099"/>
              </a:solidFill>
            </a:endParaRPr>
          </a:p>
          <a:p>
            <a:pPr>
              <a:spcBef>
                <a:spcPct val="0"/>
              </a:spcBef>
              <a:buNone/>
            </a:pPr>
            <a:r>
              <a:rPr lang="it-IT" altLang="it-IT" dirty="0">
                <a:solidFill>
                  <a:srgbClr val="990033"/>
                </a:solidFill>
              </a:rPr>
              <a:t>Scopo dell’</a:t>
            </a:r>
            <a:r>
              <a:rPr lang="it-IT" altLang="ja-JP" dirty="0">
                <a:solidFill>
                  <a:srgbClr val="990033"/>
                </a:solidFill>
              </a:rPr>
              <a:t>Analisi Sensoriale Professionale</a:t>
            </a:r>
            <a:r>
              <a:rPr lang="it-IT" altLang="ja-JP" dirty="0">
                <a:solidFill>
                  <a:srgbClr val="960000"/>
                </a:solidFill>
              </a:rPr>
              <a:t> </a:t>
            </a:r>
            <a:r>
              <a:rPr lang="it-IT" altLang="ja-JP" dirty="0"/>
              <a:t>è la valutazione organolettica di un vino o di qualsiasi prodotto alimentare, cioè </a:t>
            </a:r>
            <a:r>
              <a:rPr lang="it-IT" altLang="it-IT" dirty="0"/>
              <a:t>ciò che è percepibile mediante i sensi: </a:t>
            </a:r>
          </a:p>
          <a:p>
            <a:pPr algn="ctr">
              <a:spcBef>
                <a:spcPct val="0"/>
              </a:spcBef>
              <a:buNone/>
            </a:pPr>
            <a:endParaRPr lang="it-IT" altLang="it-IT" b="1" dirty="0">
              <a:solidFill>
                <a:srgbClr val="990033"/>
              </a:solidFill>
            </a:endParaRPr>
          </a:p>
          <a:p>
            <a:pPr algn="ctr">
              <a:spcBef>
                <a:spcPct val="0"/>
              </a:spcBef>
              <a:buNone/>
            </a:pPr>
            <a:r>
              <a:rPr lang="it-IT" altLang="it-IT" b="1" dirty="0">
                <a:solidFill>
                  <a:srgbClr val="990033"/>
                </a:solidFill>
              </a:rPr>
              <a:t>sapore, l'odore, l'aspetto.</a:t>
            </a:r>
          </a:p>
          <a:p>
            <a:pPr>
              <a:spcBef>
                <a:spcPct val="0"/>
              </a:spcBef>
              <a:buNone/>
            </a:pPr>
            <a:endParaRPr lang="it-IT" altLang="it-IT" dirty="0"/>
          </a:p>
          <a:p>
            <a:pPr marL="0" indent="0">
              <a:buNone/>
            </a:pPr>
            <a:endParaRPr lang="it-IT" dirty="0"/>
          </a:p>
        </p:txBody>
      </p:sp>
    </p:spTree>
    <p:extLst>
      <p:ext uri="{BB962C8B-B14F-4D97-AF65-F5344CB8AC3E}">
        <p14:creationId xmlns:p14="http://schemas.microsoft.com/office/powerpoint/2010/main" val="2809588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10000"/>
          </a:bodyPr>
          <a:lstStyle/>
          <a:p>
            <a:pPr marL="0" indent="0" algn="ctr">
              <a:buNone/>
            </a:pPr>
            <a:r>
              <a:rPr lang="it-IT" altLang="it-IT" sz="3600" b="1" i="1" dirty="0">
                <a:solidFill>
                  <a:srgbClr val="990033"/>
                </a:solidFill>
              </a:rPr>
              <a:t>L’ANALISI SENSORIALE</a:t>
            </a:r>
          </a:p>
          <a:p>
            <a:pPr lvl="1" algn="ctr">
              <a:spcBef>
                <a:spcPct val="0"/>
              </a:spcBef>
              <a:buNone/>
            </a:pPr>
            <a:endParaRPr lang="it-IT" altLang="it-IT" sz="2800" dirty="0">
              <a:solidFill>
                <a:srgbClr val="990033"/>
              </a:solidFill>
            </a:endParaRPr>
          </a:p>
          <a:p>
            <a:pPr lvl="1" algn="ctr">
              <a:spcBef>
                <a:spcPct val="0"/>
              </a:spcBef>
              <a:buNone/>
            </a:pPr>
            <a:r>
              <a:rPr lang="it-IT" altLang="it-IT" sz="2800" dirty="0">
                <a:solidFill>
                  <a:srgbClr val="990033"/>
                </a:solidFill>
              </a:rPr>
              <a:t>Le tre fasi della degustazione:</a:t>
            </a:r>
          </a:p>
          <a:p>
            <a:pPr marL="0" indent="0" algn="ctr">
              <a:spcBef>
                <a:spcPct val="0"/>
              </a:spcBef>
              <a:buNone/>
            </a:pPr>
            <a:endParaRPr lang="it-IT" altLang="it-IT" sz="3200" dirty="0"/>
          </a:p>
          <a:p>
            <a:pPr marL="0" indent="0" algn="ctr">
              <a:spcBef>
                <a:spcPct val="0"/>
              </a:spcBef>
              <a:buNone/>
            </a:pPr>
            <a:r>
              <a:rPr lang="it-IT" altLang="it-IT" sz="3200" dirty="0"/>
              <a:t>Visiva</a:t>
            </a:r>
          </a:p>
          <a:p>
            <a:pPr marL="0" indent="0" algn="ctr">
              <a:spcBef>
                <a:spcPct val="0"/>
              </a:spcBef>
              <a:buNone/>
            </a:pPr>
            <a:r>
              <a:rPr lang="it-IT" altLang="it-IT" dirty="0"/>
              <a:t>Olfattiva</a:t>
            </a:r>
          </a:p>
          <a:p>
            <a:pPr marL="0" indent="0" algn="ctr">
              <a:spcBef>
                <a:spcPct val="0"/>
              </a:spcBef>
              <a:buNone/>
            </a:pPr>
            <a:r>
              <a:rPr lang="it-IT" altLang="it-IT" dirty="0"/>
              <a:t>Gustativa</a:t>
            </a:r>
          </a:p>
          <a:p>
            <a:pPr marL="342900" indent="-342900">
              <a:spcBef>
                <a:spcPct val="0"/>
              </a:spcBef>
              <a:buFontTx/>
              <a:buChar char="-"/>
            </a:pPr>
            <a:endParaRPr lang="it-IT" altLang="it-IT" dirty="0"/>
          </a:p>
          <a:p>
            <a:pPr algn="ctr">
              <a:spcBef>
                <a:spcPct val="0"/>
              </a:spcBef>
              <a:buNone/>
            </a:pPr>
            <a:r>
              <a:rPr lang="it-IT" altLang="it-IT" dirty="0"/>
              <a:t>Devono essere sequenzialmente confermatorie </a:t>
            </a:r>
          </a:p>
          <a:p>
            <a:pPr algn="ctr">
              <a:spcBef>
                <a:spcPct val="0"/>
              </a:spcBef>
              <a:buNone/>
            </a:pPr>
            <a:r>
              <a:rPr lang="it-IT" altLang="it-IT" dirty="0"/>
              <a:t>(in positivo o in negativo) </a:t>
            </a:r>
          </a:p>
          <a:p>
            <a:pPr algn="ctr">
              <a:spcBef>
                <a:spcPct val="0"/>
              </a:spcBef>
              <a:buNone/>
            </a:pPr>
            <a:r>
              <a:rPr lang="it-IT" altLang="it-IT" dirty="0"/>
              <a:t>della fase precedente.</a:t>
            </a:r>
            <a:br>
              <a:rPr lang="it-IT" altLang="it-IT" dirty="0"/>
            </a:br>
            <a:endParaRPr lang="it-IT" altLang="it-IT" dirty="0"/>
          </a:p>
          <a:p>
            <a:endParaRPr lang="it-IT" dirty="0"/>
          </a:p>
        </p:txBody>
      </p:sp>
    </p:spTree>
    <p:extLst>
      <p:ext uri="{BB962C8B-B14F-4D97-AF65-F5344CB8AC3E}">
        <p14:creationId xmlns:p14="http://schemas.microsoft.com/office/powerpoint/2010/main" val="3788474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a:xfrm>
            <a:off x="838200" y="1825624"/>
            <a:ext cx="10515600" cy="4777469"/>
          </a:xfrm>
        </p:spPr>
        <p:txBody>
          <a:bodyPr/>
          <a:lstStyle/>
          <a:p>
            <a:pPr algn="ctr">
              <a:spcBef>
                <a:spcPct val="0"/>
              </a:spcBef>
              <a:buNone/>
            </a:pPr>
            <a:endParaRPr lang="it-IT" altLang="ja-JP" dirty="0"/>
          </a:p>
          <a:p>
            <a:pPr algn="ctr">
              <a:spcBef>
                <a:spcPct val="0"/>
              </a:spcBef>
              <a:buNone/>
            </a:pPr>
            <a:endParaRPr lang="it-IT" altLang="ja-JP" dirty="0"/>
          </a:p>
          <a:p>
            <a:pPr algn="ctr">
              <a:spcBef>
                <a:spcPct val="0"/>
              </a:spcBef>
              <a:buNone/>
            </a:pPr>
            <a:r>
              <a:rPr lang="it-IT" altLang="ja-JP" sz="4400" dirty="0"/>
              <a:t>Una corretta </a:t>
            </a:r>
          </a:p>
          <a:p>
            <a:pPr algn="ctr">
              <a:spcBef>
                <a:spcPct val="0"/>
              </a:spcBef>
              <a:buNone/>
            </a:pPr>
            <a:r>
              <a:rPr lang="it-IT" altLang="it-IT" sz="4400" b="1" dirty="0"/>
              <a:t>ANALISI SENSORIALE</a:t>
            </a:r>
          </a:p>
          <a:p>
            <a:pPr algn="ctr">
              <a:spcBef>
                <a:spcPct val="0"/>
              </a:spcBef>
              <a:buNone/>
            </a:pPr>
            <a:r>
              <a:rPr lang="it-IT" altLang="it-IT" sz="4400" dirty="0"/>
              <a:t>     </a:t>
            </a:r>
            <a:r>
              <a:rPr lang="it-IT" altLang="it-IT" sz="4400" dirty="0">
                <a:solidFill>
                  <a:srgbClr val="990033"/>
                </a:solidFill>
              </a:rPr>
              <a:t>si avvale dei sensi della degustazione </a:t>
            </a:r>
          </a:p>
          <a:p>
            <a:pPr algn="ctr">
              <a:spcBef>
                <a:spcPct val="0"/>
              </a:spcBef>
              <a:buNone/>
            </a:pPr>
            <a:r>
              <a:rPr lang="it-IT" altLang="it-IT" sz="4400" dirty="0"/>
              <a:t>che sono</a:t>
            </a:r>
          </a:p>
          <a:p>
            <a:pPr>
              <a:spcBef>
                <a:spcPct val="0"/>
              </a:spcBef>
              <a:buNone/>
            </a:pPr>
            <a:endParaRPr lang="it-IT" altLang="it-IT" dirty="0"/>
          </a:p>
          <a:p>
            <a:pPr marL="0" indent="0" algn="ctr">
              <a:buNone/>
            </a:pPr>
            <a:endParaRPr lang="it-IT" dirty="0"/>
          </a:p>
        </p:txBody>
      </p:sp>
    </p:spTree>
    <p:extLst>
      <p:ext uri="{BB962C8B-B14F-4D97-AF65-F5344CB8AC3E}">
        <p14:creationId xmlns:p14="http://schemas.microsoft.com/office/powerpoint/2010/main" val="2842923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6" name="Rettangolo arrotondato 3">
            <a:extLst>
              <a:ext uri="{FF2B5EF4-FFF2-40B4-BE49-F238E27FC236}">
                <a16:creationId xmlns="" xmlns:a16="http://schemas.microsoft.com/office/drawing/2014/main" id="{FF8E6F51-5765-41BB-AAF0-BB13478F100E}"/>
              </a:ext>
            </a:extLst>
          </p:cNvPr>
          <p:cNvSpPr>
            <a:spLocks noGrp="1" noChangeArrowheads="1"/>
          </p:cNvSpPr>
          <p:nvPr>
            <p:ph idx="1"/>
          </p:nvPr>
        </p:nvSpPr>
        <p:spPr bwMode="auto">
          <a:xfrm>
            <a:off x="838200" y="1825625"/>
            <a:ext cx="10515600" cy="4351338"/>
          </a:xfrm>
          <a:prstGeom prst="roundRect">
            <a:avLst>
              <a:gd name="adj" fmla="val 16667"/>
            </a:avLst>
          </a:pr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4000" dirty="0">
                <a:solidFill>
                  <a:schemeClr val="bg1"/>
                </a:solidFill>
              </a:rPr>
              <a:t>VISTA</a:t>
            </a:r>
          </a:p>
        </p:txBody>
      </p:sp>
    </p:spTree>
    <p:extLst>
      <p:ext uri="{BB962C8B-B14F-4D97-AF65-F5344CB8AC3E}">
        <p14:creationId xmlns:p14="http://schemas.microsoft.com/office/powerpoint/2010/main" val="707518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6" name="Rettangolo arrotondato 4">
            <a:extLst>
              <a:ext uri="{FF2B5EF4-FFF2-40B4-BE49-F238E27FC236}">
                <a16:creationId xmlns="" xmlns:a16="http://schemas.microsoft.com/office/drawing/2014/main" id="{C25D0FE5-EDEF-4C37-ACA4-9883C69085D7}"/>
              </a:ext>
            </a:extLst>
          </p:cNvPr>
          <p:cNvSpPr>
            <a:spLocks noGrp="1" noChangeArrowheads="1"/>
          </p:cNvSpPr>
          <p:nvPr>
            <p:ph idx="1"/>
          </p:nvPr>
        </p:nvSpPr>
        <p:spPr bwMode="auto">
          <a:xfrm>
            <a:off x="838200" y="1825625"/>
            <a:ext cx="10515600" cy="4351338"/>
          </a:xfrm>
          <a:prstGeom prst="roundRect">
            <a:avLst>
              <a:gd name="adj" fmla="val 16667"/>
            </a:avLst>
          </a:pr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4000" dirty="0">
                <a:solidFill>
                  <a:schemeClr val="bg1"/>
                </a:solidFill>
              </a:rPr>
              <a:t>OLFATTO</a:t>
            </a:r>
          </a:p>
        </p:txBody>
      </p:sp>
    </p:spTree>
    <p:extLst>
      <p:ext uri="{BB962C8B-B14F-4D97-AF65-F5344CB8AC3E}">
        <p14:creationId xmlns:p14="http://schemas.microsoft.com/office/powerpoint/2010/main" val="1371040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12" name="Rettangolo arrotondato 5">
            <a:extLst>
              <a:ext uri="{FF2B5EF4-FFF2-40B4-BE49-F238E27FC236}">
                <a16:creationId xmlns="" xmlns:a16="http://schemas.microsoft.com/office/drawing/2014/main" id="{B72879EF-606B-4CC8-9337-37014C8F6653}"/>
              </a:ext>
            </a:extLst>
          </p:cNvPr>
          <p:cNvSpPr>
            <a:spLocks noChangeArrowheads="1"/>
          </p:cNvSpPr>
          <p:nvPr/>
        </p:nvSpPr>
        <p:spPr bwMode="auto">
          <a:xfrm>
            <a:off x="948266" y="1926238"/>
            <a:ext cx="10481733" cy="4271362"/>
          </a:xfrm>
          <a:prstGeom prst="roundRect">
            <a:avLst>
              <a:gd name="adj" fmla="val 16667"/>
            </a:avLst>
          </a:pr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4000" dirty="0">
                <a:solidFill>
                  <a:schemeClr val="bg1"/>
                </a:solidFill>
              </a:rPr>
              <a:t>GUSTO</a:t>
            </a:r>
          </a:p>
        </p:txBody>
      </p:sp>
    </p:spTree>
    <p:extLst>
      <p:ext uri="{BB962C8B-B14F-4D97-AF65-F5344CB8AC3E}">
        <p14:creationId xmlns:p14="http://schemas.microsoft.com/office/powerpoint/2010/main" val="1952620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endParaRPr lang="it-IT" altLang="it-IT" sz="4800" b="1" i="1" dirty="0">
              <a:solidFill>
                <a:srgbClr val="990033"/>
              </a:solidFill>
            </a:endParaRPr>
          </a:p>
          <a:p>
            <a:pPr marL="0" indent="0" algn="ctr">
              <a:buNone/>
            </a:pPr>
            <a:endParaRPr lang="it-IT" altLang="it-IT" sz="4800" b="1" i="1" dirty="0">
              <a:solidFill>
                <a:srgbClr val="990033"/>
              </a:solidFill>
            </a:endParaRPr>
          </a:p>
          <a:p>
            <a:pPr marL="0" indent="0" algn="ctr">
              <a:buNone/>
            </a:pPr>
            <a:r>
              <a:rPr lang="it-IT" altLang="it-IT" sz="8800" b="1" i="1" dirty="0">
                <a:solidFill>
                  <a:srgbClr val="990033"/>
                </a:solidFill>
              </a:rPr>
              <a:t>VISTA</a:t>
            </a:r>
          </a:p>
        </p:txBody>
      </p:sp>
    </p:spTree>
    <p:extLst>
      <p:ext uri="{BB962C8B-B14F-4D97-AF65-F5344CB8AC3E}">
        <p14:creationId xmlns:p14="http://schemas.microsoft.com/office/powerpoint/2010/main" val="16493606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altLang="it-IT" b="1" i="1" dirty="0">
                <a:solidFill>
                  <a:srgbClr val="990033"/>
                </a:solidFill>
              </a:rPr>
              <a:t>VISTA</a:t>
            </a:r>
          </a:p>
          <a:p>
            <a:pPr algn="ctr" eaLnBrk="1" hangingPunct="1">
              <a:spcBef>
                <a:spcPct val="0"/>
              </a:spcBef>
              <a:buFontTx/>
              <a:buNone/>
            </a:pPr>
            <a:r>
              <a:rPr lang="it-IT" altLang="it-IT" sz="2600" dirty="0">
                <a:solidFill>
                  <a:srgbClr val="960000"/>
                </a:solidFill>
              </a:rPr>
              <a:t>Esame visivo</a:t>
            </a:r>
          </a:p>
          <a:p>
            <a:pPr eaLnBrk="1" hangingPunct="1">
              <a:spcBef>
                <a:spcPct val="0"/>
              </a:spcBef>
              <a:buFontTx/>
              <a:buNone/>
            </a:pPr>
            <a:endParaRPr lang="it-IT" altLang="it-IT" sz="2600" dirty="0">
              <a:solidFill>
                <a:srgbClr val="960000"/>
              </a:solidFill>
            </a:endParaRPr>
          </a:p>
          <a:p>
            <a:pPr eaLnBrk="1" hangingPunct="1">
              <a:spcBef>
                <a:spcPct val="0"/>
              </a:spcBef>
              <a:buFontTx/>
              <a:buNone/>
            </a:pPr>
            <a:r>
              <a:rPr lang="it-IT" altLang="it-IT" sz="2600" dirty="0"/>
              <a:t>Fornisce informazioni preziose seppure iniziali ed introduttive che dovranno essere confermate dalle altre, ma che proprio per questo immediatamente ci indirizzano a ricercare e definire meglio il campo della ricerca</a:t>
            </a:r>
          </a:p>
          <a:p>
            <a:pPr algn="ctr" eaLnBrk="1" hangingPunct="1">
              <a:spcBef>
                <a:spcPct val="0"/>
              </a:spcBef>
              <a:buClr>
                <a:srgbClr val="960000"/>
              </a:buClr>
              <a:buFontTx/>
              <a:buNone/>
            </a:pPr>
            <a:endParaRPr lang="it-IT" altLang="it-IT" sz="2600" dirty="0"/>
          </a:p>
          <a:p>
            <a:pPr algn="ctr" eaLnBrk="1" hangingPunct="1">
              <a:spcBef>
                <a:spcPct val="0"/>
              </a:spcBef>
              <a:buClr>
                <a:srgbClr val="960000"/>
              </a:buClr>
              <a:buFontTx/>
              <a:buNone/>
            </a:pPr>
            <a:r>
              <a:rPr lang="it-IT" altLang="it-IT" sz="2600" dirty="0"/>
              <a:t>I parametri dell’</a:t>
            </a:r>
            <a:r>
              <a:rPr lang="it-IT" altLang="ja-JP" sz="2600" dirty="0"/>
              <a:t>esame sono </a:t>
            </a:r>
            <a:endParaRPr lang="it-IT" altLang="it-IT" sz="2600" dirty="0"/>
          </a:p>
          <a:p>
            <a:pPr marL="0" indent="0" algn="ctr">
              <a:buNone/>
            </a:pPr>
            <a:endParaRPr lang="it-IT" altLang="it-IT" sz="4800" b="1" i="1" dirty="0">
              <a:solidFill>
                <a:srgbClr val="990033"/>
              </a:solidFill>
            </a:endParaRPr>
          </a:p>
        </p:txBody>
      </p:sp>
    </p:spTree>
    <p:extLst>
      <p:ext uri="{BB962C8B-B14F-4D97-AF65-F5344CB8AC3E}">
        <p14:creationId xmlns:p14="http://schemas.microsoft.com/office/powerpoint/2010/main" val="2635822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altLang="it-IT" sz="4800" b="1" i="1" dirty="0">
                <a:solidFill>
                  <a:srgbClr val="990033"/>
                </a:solidFill>
              </a:rPr>
              <a:t>VISTA</a:t>
            </a:r>
          </a:p>
        </p:txBody>
      </p:sp>
      <p:sp>
        <p:nvSpPr>
          <p:cNvPr id="9" name="Rettangolo arrotondato 4">
            <a:extLst>
              <a:ext uri="{FF2B5EF4-FFF2-40B4-BE49-F238E27FC236}">
                <a16:creationId xmlns="" xmlns:a16="http://schemas.microsoft.com/office/drawing/2014/main" id="{046F22CD-5B90-468B-8889-C6556A37F0A3}"/>
              </a:ext>
            </a:extLst>
          </p:cNvPr>
          <p:cNvSpPr/>
          <p:nvPr/>
        </p:nvSpPr>
        <p:spPr bwMode="auto">
          <a:xfrm>
            <a:off x="3927475" y="2822029"/>
            <a:ext cx="4337050" cy="606971"/>
          </a:xfrm>
          <a:prstGeom prst="roundRect">
            <a:avLst/>
          </a:prstGeom>
          <a:solidFill>
            <a:schemeClr val="accent2">
              <a:lumMod val="60000"/>
              <a:lumOff val="40000"/>
            </a:schemeClr>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normAutofit/>
          </a:bodyPr>
          <a:lstStyle/>
          <a:p>
            <a:pPr algn="ctr" eaLnBrk="1" hangingPunct="1">
              <a:defRPr/>
            </a:pPr>
            <a:r>
              <a:rPr lang="it-IT" sz="2800" dirty="0">
                <a:solidFill>
                  <a:schemeClr val="bg1"/>
                </a:solidFill>
                <a:latin typeface="Arial" charset="0"/>
              </a:rPr>
              <a:t>LIMPIDEZZA</a:t>
            </a:r>
          </a:p>
        </p:txBody>
      </p:sp>
      <p:sp>
        <p:nvSpPr>
          <p:cNvPr id="10" name="Rettangolo arrotondato 5">
            <a:extLst>
              <a:ext uri="{FF2B5EF4-FFF2-40B4-BE49-F238E27FC236}">
                <a16:creationId xmlns="" xmlns:a16="http://schemas.microsoft.com/office/drawing/2014/main" id="{282DB0D4-52E0-4771-9B3C-1E8A8980C684}"/>
              </a:ext>
            </a:extLst>
          </p:cNvPr>
          <p:cNvSpPr>
            <a:spLocks noChangeArrowheads="1"/>
          </p:cNvSpPr>
          <p:nvPr/>
        </p:nvSpPr>
        <p:spPr bwMode="auto">
          <a:xfrm>
            <a:off x="3927475" y="3781828"/>
            <a:ext cx="4337050" cy="638175"/>
          </a:xfrm>
          <a:prstGeom prst="roundRect">
            <a:avLst>
              <a:gd name="adj" fmla="val 16667"/>
            </a:avLst>
          </a:pr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2800" dirty="0">
                <a:solidFill>
                  <a:schemeClr val="bg1"/>
                </a:solidFill>
              </a:rPr>
              <a:t>COLORE</a:t>
            </a:r>
          </a:p>
        </p:txBody>
      </p:sp>
      <p:sp>
        <p:nvSpPr>
          <p:cNvPr id="11" name="Rettangolo arrotondato 6">
            <a:extLst>
              <a:ext uri="{FF2B5EF4-FFF2-40B4-BE49-F238E27FC236}">
                <a16:creationId xmlns="" xmlns:a16="http://schemas.microsoft.com/office/drawing/2014/main" id="{EF24A255-E1D5-403A-A612-71510181BC4D}"/>
              </a:ext>
            </a:extLst>
          </p:cNvPr>
          <p:cNvSpPr/>
          <p:nvPr/>
        </p:nvSpPr>
        <p:spPr bwMode="auto">
          <a:xfrm>
            <a:off x="3935413" y="4658721"/>
            <a:ext cx="4337050" cy="639762"/>
          </a:xfrm>
          <a:prstGeom prst="roundRect">
            <a:avLst/>
          </a:prstGeom>
          <a:solidFill>
            <a:schemeClr val="accent1">
              <a:lumMod val="90000"/>
            </a:schemeClr>
          </a:solidFill>
          <a:ln w="9525" cap="flat" cmpd="sng" algn="ctr">
            <a:noFill/>
            <a:prstDash val="solid"/>
            <a:round/>
            <a:headEnd type="none" w="med" len="med"/>
            <a:tailEnd type="none" w="med" len="med"/>
          </a:ln>
          <a:effectLst/>
        </p:spPr>
        <p:txBody>
          <a:bodyPr wrap="none" anchor="ctr">
            <a:normAutofit/>
          </a:bodyPr>
          <a:lstStyle>
            <a:lvl1pPr eaLnBrk="0" hangingPunct="0">
              <a:defRPr sz="1200">
                <a:solidFill>
                  <a:schemeClr val="tx1"/>
                </a:solidFill>
                <a:latin typeface="Arial" panose="020B0604020202020204" pitchFamily="34" charset="0"/>
                <a:ea typeface="MS PGothic" panose="020B0600070205080204" pitchFamily="34" charset="-128"/>
              </a:defRPr>
            </a:lvl1pPr>
            <a:lvl2pPr marL="742950" indent="-285750" eaLnBrk="0" hangingPunct="0">
              <a:defRPr sz="1200">
                <a:solidFill>
                  <a:schemeClr val="tx1"/>
                </a:solidFill>
                <a:latin typeface="Arial" panose="020B0604020202020204" pitchFamily="34" charset="0"/>
                <a:ea typeface="MS PGothic" panose="020B0600070205080204" pitchFamily="34" charset="-128"/>
              </a:defRPr>
            </a:lvl2pPr>
            <a:lvl3pPr marL="1143000" indent="-228600" eaLnBrk="0" hangingPunct="0">
              <a:defRPr sz="1200">
                <a:solidFill>
                  <a:schemeClr val="tx1"/>
                </a:solidFill>
                <a:latin typeface="Arial" panose="020B0604020202020204" pitchFamily="34" charset="0"/>
                <a:ea typeface="MS PGothic" panose="020B0600070205080204" pitchFamily="34" charset="-128"/>
              </a:defRPr>
            </a:lvl3pPr>
            <a:lvl4pPr marL="1600200" indent="-228600" eaLnBrk="0" hangingPunct="0">
              <a:defRPr sz="1200">
                <a:solidFill>
                  <a:schemeClr val="tx1"/>
                </a:solidFill>
                <a:latin typeface="Arial" panose="020B0604020202020204" pitchFamily="34" charset="0"/>
                <a:ea typeface="MS PGothic" panose="020B0600070205080204" pitchFamily="34" charset="-128"/>
              </a:defRPr>
            </a:lvl4pPr>
            <a:lvl5pPr marL="2057400" indent="-228600" eaLnBrk="0" hangingPunc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it-IT" altLang="it-IT" sz="2800" dirty="0">
                <a:solidFill>
                  <a:schemeClr val="bg1"/>
                </a:solidFill>
              </a:rPr>
              <a:t>FLUIDITA</a:t>
            </a:r>
            <a:r>
              <a:rPr lang="ja-JP" altLang="it-IT" sz="2800" dirty="0">
                <a:solidFill>
                  <a:schemeClr val="bg1"/>
                </a:solidFill>
              </a:rPr>
              <a:t>’</a:t>
            </a:r>
            <a:endParaRPr lang="it-IT" altLang="it-IT" sz="2800" dirty="0">
              <a:solidFill>
                <a:schemeClr val="bg1"/>
              </a:solidFill>
            </a:endParaRPr>
          </a:p>
        </p:txBody>
      </p:sp>
      <p:sp>
        <p:nvSpPr>
          <p:cNvPr id="12" name="Rettangolo arrotondato 7">
            <a:extLst>
              <a:ext uri="{FF2B5EF4-FFF2-40B4-BE49-F238E27FC236}">
                <a16:creationId xmlns="" xmlns:a16="http://schemas.microsoft.com/office/drawing/2014/main" id="{56307EB9-BF59-4B6B-BF9E-8DD041195E6A}"/>
              </a:ext>
            </a:extLst>
          </p:cNvPr>
          <p:cNvSpPr>
            <a:spLocks noChangeArrowheads="1"/>
          </p:cNvSpPr>
          <p:nvPr/>
        </p:nvSpPr>
        <p:spPr bwMode="auto">
          <a:xfrm>
            <a:off x="3935413" y="5526088"/>
            <a:ext cx="4337050" cy="639762"/>
          </a:xfrm>
          <a:prstGeom prst="roundRect">
            <a:avLst>
              <a:gd name="adj" fmla="val 16667"/>
            </a:avLst>
          </a:pr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2800" dirty="0">
                <a:solidFill>
                  <a:schemeClr val="bg1"/>
                </a:solidFill>
              </a:rPr>
              <a:t>EFFERVESCENZA</a:t>
            </a:r>
          </a:p>
        </p:txBody>
      </p:sp>
    </p:spTree>
    <p:extLst>
      <p:ext uri="{BB962C8B-B14F-4D97-AF65-F5344CB8AC3E}">
        <p14:creationId xmlns:p14="http://schemas.microsoft.com/office/powerpoint/2010/main" val="458847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indent="0" algn="ctr">
              <a:buNone/>
            </a:pPr>
            <a:r>
              <a:rPr lang="it-IT" b="1" dirty="0"/>
              <a:t>S.Q.N.P.I.</a:t>
            </a:r>
          </a:p>
          <a:p>
            <a:pPr marL="0" indent="0" algn="ctr">
              <a:buNone/>
            </a:pPr>
            <a:r>
              <a:rPr lang="it-IT" dirty="0"/>
              <a:t>  SISTEMA di QUALITA’ NAZIONALE</a:t>
            </a:r>
            <a:br>
              <a:rPr lang="it-IT" dirty="0"/>
            </a:br>
            <a:r>
              <a:rPr lang="it-IT" dirty="0"/>
              <a:t> DI PRODUZIONE INTEGRATA</a:t>
            </a:r>
          </a:p>
          <a:p>
            <a:pPr marL="0" indent="0" algn="ctr">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pic>
        <p:nvPicPr>
          <p:cNvPr id="6" name="Picture 2" descr="https://www.reterurale.it/flex/images/d/6/a/D.cd2e776f1335e8514a48/foto_evento_SQNPI.jpg">
            <a:extLst>
              <a:ext uri="{FF2B5EF4-FFF2-40B4-BE49-F238E27FC236}">
                <a16:creationId xmlns="" xmlns:a16="http://schemas.microsoft.com/office/drawing/2014/main" id="{3761C906-BE2B-44F3-9F28-567951C888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4085" y="3235446"/>
            <a:ext cx="6596186" cy="3452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660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i="1" dirty="0">
                <a:solidFill>
                  <a:srgbClr val="990033"/>
                </a:solidFill>
                <a:latin typeface="Arial" charset="0"/>
              </a:rPr>
              <a:t>VISTA</a:t>
            </a:r>
          </a:p>
          <a:p>
            <a:pPr marL="0" indent="0" algn="ctr">
              <a:buNone/>
            </a:pPr>
            <a:r>
              <a:rPr lang="it-IT" sz="2400" b="1" i="1" dirty="0">
                <a:solidFill>
                  <a:srgbClr val="990033"/>
                </a:solidFill>
                <a:latin typeface="Arial" charset="0"/>
              </a:rPr>
              <a:t>Limpidezza</a:t>
            </a:r>
          </a:p>
          <a:p>
            <a:pPr marL="0" indent="0" algn="ctr">
              <a:buNone/>
            </a:pPr>
            <a:r>
              <a:rPr lang="it-IT" altLang="it-IT" sz="2800" dirty="0"/>
              <a:t>La LIMPIDEZZA di un vino dipende dalle particelle in sospensione e di conseguenza essa è inversamente proporzionale alla quantità di queste ultime nel liquido</a:t>
            </a:r>
          </a:p>
          <a:p>
            <a:pPr marL="0" indent="0" algn="ctr">
              <a:buNone/>
            </a:pPr>
            <a:r>
              <a:rPr lang="it-IT" altLang="it-IT" sz="2800" dirty="0"/>
              <a:t>In stretto rapporto con essa deve essere considerata la TRASPARENZA, cioè la proprietà di un liquido di lasciarsi attraversare dalla luce, che dipende proprio dalla quantità di materia colorante presente nel vino</a:t>
            </a:r>
          </a:p>
          <a:p>
            <a:pPr marL="0" indent="0" algn="ctr">
              <a:buNone/>
            </a:pPr>
            <a:endParaRPr lang="it-IT" dirty="0"/>
          </a:p>
        </p:txBody>
      </p:sp>
    </p:spTree>
    <p:extLst>
      <p:ext uri="{BB962C8B-B14F-4D97-AF65-F5344CB8AC3E}">
        <p14:creationId xmlns:p14="http://schemas.microsoft.com/office/powerpoint/2010/main" val="3868270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a:xfrm>
            <a:off x="838200" y="1825625"/>
            <a:ext cx="10515600" cy="4925196"/>
          </a:xfrm>
        </p:spPr>
        <p:txBody>
          <a:bodyPr/>
          <a:lstStyle/>
          <a:p>
            <a:pPr marL="0" indent="0" algn="ctr">
              <a:buNone/>
            </a:pPr>
            <a:r>
              <a:rPr lang="it-IT" b="1" i="1" dirty="0">
                <a:solidFill>
                  <a:srgbClr val="990033"/>
                </a:solidFill>
                <a:latin typeface="Arial" charset="0"/>
              </a:rPr>
              <a:t>VISTA</a:t>
            </a:r>
          </a:p>
          <a:p>
            <a:pPr marL="0" indent="0" algn="ctr">
              <a:buNone/>
            </a:pPr>
            <a:r>
              <a:rPr lang="it-IT" sz="2400" b="1" i="1" dirty="0">
                <a:solidFill>
                  <a:srgbClr val="990033"/>
                </a:solidFill>
                <a:latin typeface="Arial" charset="0"/>
              </a:rPr>
              <a:t>Limpidezza</a:t>
            </a:r>
          </a:p>
          <a:p>
            <a:pPr marL="0" indent="0">
              <a:buNone/>
            </a:pPr>
            <a:r>
              <a:rPr lang="it-IT" altLang="it-IT" sz="2800" dirty="0"/>
              <a:t>Questo parametro serve a verificare eventuali velature </a:t>
            </a:r>
            <a:r>
              <a:rPr lang="ja-JP" altLang="it-IT" sz="2800" dirty="0">
                <a:solidFill>
                  <a:srgbClr val="990033"/>
                </a:solidFill>
              </a:rPr>
              <a:t>“</a:t>
            </a:r>
            <a:r>
              <a:rPr lang="it-IT" altLang="ja-JP" sz="2800" dirty="0">
                <a:solidFill>
                  <a:srgbClr val="990033"/>
                </a:solidFill>
              </a:rPr>
              <a:t>indesiderate</a:t>
            </a:r>
            <a:r>
              <a:rPr lang="ja-JP" altLang="it-IT" sz="2800" dirty="0"/>
              <a:t>”</a:t>
            </a:r>
            <a:r>
              <a:rPr lang="it-IT" altLang="ja-JP" sz="2800" dirty="0"/>
              <a:t> che rappresentano possibili malattie o difetti del vino o sospensioni di materiali inerti (es. tartrati) che rappresentano problemi di imbottigliamento o conservazione</a:t>
            </a:r>
            <a:endParaRPr lang="it-IT" altLang="it-IT" sz="2800" dirty="0"/>
          </a:p>
          <a:p>
            <a:endParaRPr lang="it-IT" dirty="0"/>
          </a:p>
        </p:txBody>
      </p:sp>
      <p:pic>
        <p:nvPicPr>
          <p:cNvPr id="6" name="Picture 2" descr="http://www.isii.it/ProgettiAllievi/2007-08/Chimici/BicerVein/images/Organo3.jpg">
            <a:extLst>
              <a:ext uri="{FF2B5EF4-FFF2-40B4-BE49-F238E27FC236}">
                <a16:creationId xmlns="" xmlns:a16="http://schemas.microsoft.com/office/drawing/2014/main" id="{0FD063C8-A262-4A99-92D0-8F35EC76A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812" y="4402389"/>
            <a:ext cx="3168085" cy="234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619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i="1" dirty="0">
                <a:solidFill>
                  <a:srgbClr val="990033"/>
                </a:solidFill>
                <a:latin typeface="Arial" charset="0"/>
              </a:rPr>
              <a:t>VISTA</a:t>
            </a:r>
          </a:p>
          <a:p>
            <a:pPr marL="0" indent="0" algn="ctr">
              <a:buNone/>
            </a:pPr>
            <a:r>
              <a:rPr lang="it-IT" sz="2400" b="1" i="1" dirty="0">
                <a:solidFill>
                  <a:srgbClr val="990033"/>
                </a:solidFill>
                <a:latin typeface="Arial" charset="0"/>
              </a:rPr>
              <a:t>Limpidezza</a:t>
            </a:r>
          </a:p>
          <a:p>
            <a:pPr marL="0" indent="0">
              <a:buNone/>
            </a:pPr>
            <a:r>
              <a:rPr lang="it-IT" sz="2400" b="1" i="1" dirty="0">
                <a:solidFill>
                  <a:srgbClr val="990033"/>
                </a:solidFill>
                <a:latin typeface="Arial" charset="0"/>
              </a:rPr>
              <a:t>Definizioni</a:t>
            </a:r>
          </a:p>
          <a:p>
            <a:pPr marL="0" indent="0">
              <a:spcBef>
                <a:spcPct val="0"/>
              </a:spcBef>
              <a:buNone/>
            </a:pPr>
            <a:r>
              <a:rPr lang="it-IT" altLang="it-IT" dirty="0">
                <a:solidFill>
                  <a:srgbClr val="990033"/>
                </a:solidFill>
              </a:rPr>
              <a:t>Velato</a:t>
            </a:r>
            <a:r>
              <a:rPr lang="it-IT" altLang="it-IT" dirty="0"/>
              <a:t> vino che presenta accentuata opalescenza (velatura)</a:t>
            </a:r>
          </a:p>
          <a:p>
            <a:pPr marL="0" indent="0">
              <a:spcBef>
                <a:spcPct val="0"/>
              </a:spcBef>
              <a:buNone/>
            </a:pPr>
            <a:endParaRPr lang="it-IT" altLang="it-IT" dirty="0"/>
          </a:p>
          <a:p>
            <a:pPr marL="0" indent="0">
              <a:spcBef>
                <a:spcPct val="0"/>
              </a:spcBef>
              <a:buNone/>
            </a:pPr>
            <a:r>
              <a:rPr lang="it-IT" altLang="it-IT" dirty="0">
                <a:solidFill>
                  <a:srgbClr val="990033"/>
                </a:solidFill>
              </a:rPr>
              <a:t>Abbastanza limpido </a:t>
            </a:r>
            <a:r>
              <a:rPr lang="it-IT" altLang="it-IT" dirty="0"/>
              <a:t>vino che presenta una leggera velatura causata da lunghi invecchiamenti (Manipolazione bottiglia)</a:t>
            </a:r>
          </a:p>
          <a:p>
            <a:pPr marL="0" indent="0">
              <a:spcBef>
                <a:spcPct val="0"/>
              </a:spcBef>
              <a:buNone/>
            </a:pPr>
            <a:endParaRPr lang="it-IT" altLang="it-IT" dirty="0"/>
          </a:p>
          <a:p>
            <a:pPr marL="0" indent="0">
              <a:spcBef>
                <a:spcPct val="0"/>
              </a:spcBef>
              <a:buNone/>
            </a:pPr>
            <a:r>
              <a:rPr lang="it-IT" altLang="it-IT" dirty="0">
                <a:solidFill>
                  <a:srgbClr val="990033"/>
                </a:solidFill>
              </a:rPr>
              <a:t>Limpido </a:t>
            </a:r>
            <a:r>
              <a:rPr lang="it-IT" altLang="it-IT" dirty="0"/>
              <a:t>vino privo di qualsiasi particella in sospensione</a:t>
            </a:r>
          </a:p>
          <a:p>
            <a:pPr marL="0" indent="0" algn="ctr">
              <a:buNone/>
            </a:pPr>
            <a:endParaRPr lang="it-IT" dirty="0"/>
          </a:p>
        </p:txBody>
      </p:sp>
    </p:spTree>
    <p:extLst>
      <p:ext uri="{BB962C8B-B14F-4D97-AF65-F5344CB8AC3E}">
        <p14:creationId xmlns:p14="http://schemas.microsoft.com/office/powerpoint/2010/main" val="22068823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i="1" dirty="0">
                <a:solidFill>
                  <a:srgbClr val="990033"/>
                </a:solidFill>
                <a:latin typeface="Arial" charset="0"/>
              </a:rPr>
              <a:t>VISTA</a:t>
            </a:r>
          </a:p>
          <a:p>
            <a:pPr marL="0" indent="0">
              <a:buNone/>
            </a:pPr>
            <a:r>
              <a:rPr lang="it-IT" sz="2400" b="1" i="1" dirty="0">
                <a:solidFill>
                  <a:srgbClr val="990033"/>
                </a:solidFill>
                <a:latin typeface="Arial" charset="0"/>
              </a:rPr>
              <a:t>Limpidezza</a:t>
            </a:r>
            <a:r>
              <a:rPr lang="it-IT" b="1" i="1" dirty="0">
                <a:solidFill>
                  <a:srgbClr val="990033"/>
                </a:solidFill>
                <a:latin typeface="Arial" charset="0"/>
              </a:rPr>
              <a:t>: </a:t>
            </a:r>
            <a:r>
              <a:rPr lang="it-IT" sz="2400" b="1" i="1" dirty="0">
                <a:solidFill>
                  <a:srgbClr val="990033"/>
                </a:solidFill>
                <a:latin typeface="Arial" charset="0"/>
              </a:rPr>
              <a:t>definizioni</a:t>
            </a:r>
            <a:endParaRPr lang="it-IT" b="1" i="1" dirty="0">
              <a:solidFill>
                <a:srgbClr val="990033"/>
              </a:solidFill>
              <a:latin typeface="Arial" charset="0"/>
            </a:endParaRPr>
          </a:p>
          <a:p>
            <a:pPr>
              <a:spcBef>
                <a:spcPct val="0"/>
              </a:spcBef>
            </a:pPr>
            <a:r>
              <a:rPr lang="it-IT" altLang="it-IT" dirty="0">
                <a:solidFill>
                  <a:srgbClr val="990033"/>
                </a:solidFill>
              </a:rPr>
              <a:t>Cristallino</a:t>
            </a:r>
            <a:r>
              <a:rPr lang="it-IT" altLang="it-IT" dirty="0">
                <a:solidFill>
                  <a:srgbClr val="C00000"/>
                </a:solidFill>
              </a:rPr>
              <a:t> </a:t>
            </a:r>
            <a:r>
              <a:rPr lang="it-IT" altLang="it-IT" dirty="0"/>
              <a:t>vino che oltre ad essere limpido determina una particolare lucentezza</a:t>
            </a:r>
          </a:p>
          <a:p>
            <a:pPr>
              <a:spcBef>
                <a:spcPct val="0"/>
              </a:spcBef>
            </a:pPr>
            <a:endParaRPr lang="it-IT" altLang="it-IT" dirty="0">
              <a:solidFill>
                <a:srgbClr val="990033"/>
              </a:solidFill>
            </a:endParaRPr>
          </a:p>
          <a:p>
            <a:pPr>
              <a:spcBef>
                <a:spcPct val="0"/>
              </a:spcBef>
            </a:pPr>
            <a:r>
              <a:rPr lang="it-IT" altLang="it-IT" dirty="0">
                <a:solidFill>
                  <a:srgbClr val="990033"/>
                </a:solidFill>
              </a:rPr>
              <a:t>Brillante</a:t>
            </a:r>
            <a:r>
              <a:rPr lang="it-IT" altLang="it-IT" dirty="0"/>
              <a:t> vino che oltre ad essere cristallino riflette con vivacità i raggi della luce (frizzanti)</a:t>
            </a:r>
          </a:p>
          <a:p>
            <a:pPr marL="0" indent="0" algn="ctr">
              <a:buNone/>
            </a:pPr>
            <a:endParaRPr lang="it-IT" dirty="0"/>
          </a:p>
        </p:txBody>
      </p:sp>
    </p:spTree>
    <p:extLst>
      <p:ext uri="{BB962C8B-B14F-4D97-AF65-F5344CB8AC3E}">
        <p14:creationId xmlns:p14="http://schemas.microsoft.com/office/powerpoint/2010/main" val="10595356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85000" lnSpcReduction="20000"/>
          </a:bodyPr>
          <a:lstStyle/>
          <a:p>
            <a:pPr marL="0" indent="0" algn="ctr">
              <a:buNone/>
            </a:pPr>
            <a:r>
              <a:rPr lang="it-IT" b="1" i="1" dirty="0">
                <a:solidFill>
                  <a:srgbClr val="990033"/>
                </a:solidFill>
                <a:latin typeface="Arial" charset="0"/>
              </a:rPr>
              <a:t>VISTA</a:t>
            </a:r>
          </a:p>
          <a:p>
            <a:pPr marL="0" indent="0" algn="ctr">
              <a:buNone/>
            </a:pPr>
            <a:r>
              <a:rPr lang="it-IT" altLang="it-IT" sz="3000" b="1" i="1" dirty="0">
                <a:solidFill>
                  <a:srgbClr val="990033"/>
                </a:solidFill>
                <a:latin typeface="Arial" panose="020B0604020202020204" pitchFamily="34" charset="0"/>
                <a:cs typeface="Arial" panose="020B0604020202020204" pitchFamily="34" charset="0"/>
              </a:rPr>
              <a:t>Colore</a:t>
            </a:r>
          </a:p>
          <a:p>
            <a:pPr marL="0" indent="0" algn="ctr">
              <a:buNone/>
            </a:pPr>
            <a:endParaRPr lang="it-IT" altLang="it-IT" b="1" i="1" dirty="0">
              <a:solidFill>
                <a:srgbClr val="990033"/>
              </a:solidFill>
            </a:endParaRPr>
          </a:p>
          <a:p>
            <a:pPr eaLnBrk="1" hangingPunct="1">
              <a:spcBef>
                <a:spcPct val="0"/>
              </a:spcBef>
              <a:buFontTx/>
              <a:buNone/>
            </a:pPr>
            <a:r>
              <a:rPr lang="it-IT" altLang="it-IT" sz="2800" dirty="0"/>
              <a:t>Il </a:t>
            </a:r>
            <a:r>
              <a:rPr lang="it-IT" altLang="it-IT" sz="2800" dirty="0">
                <a:solidFill>
                  <a:srgbClr val="990033"/>
                </a:solidFill>
              </a:rPr>
              <a:t>COLORE </a:t>
            </a:r>
            <a:r>
              <a:rPr lang="it-IT" altLang="it-IT" sz="2800" dirty="0"/>
              <a:t>di un vino è dato dal complesso dei </a:t>
            </a:r>
            <a:r>
              <a:rPr lang="it-IT" altLang="it-IT" sz="2800" b="1" i="1" dirty="0">
                <a:solidFill>
                  <a:srgbClr val="990033"/>
                </a:solidFill>
              </a:rPr>
              <a:t>polifenoli</a:t>
            </a:r>
            <a:r>
              <a:rPr lang="it-IT" altLang="it-IT" sz="2800" dirty="0"/>
              <a:t>, sostanze chimiche </a:t>
            </a:r>
            <a:r>
              <a:rPr lang="it-IT" altLang="it-IT" sz="2800" dirty="0">
                <a:solidFill>
                  <a:srgbClr val="990033"/>
                </a:solidFill>
              </a:rPr>
              <a:t>in grado di dare pigmentazione</a:t>
            </a:r>
            <a:r>
              <a:rPr lang="it-IT" altLang="it-IT" sz="2800" dirty="0"/>
              <a:t>, presenti soprattutto nelle bucce e in particolare nei vinaccioli delle uve.</a:t>
            </a:r>
          </a:p>
          <a:p>
            <a:pPr eaLnBrk="1" hangingPunct="1">
              <a:spcBef>
                <a:spcPct val="0"/>
              </a:spcBef>
              <a:buFontTx/>
              <a:buNone/>
            </a:pPr>
            <a:endParaRPr lang="it-IT" altLang="it-IT" sz="2800" dirty="0"/>
          </a:p>
          <a:p>
            <a:pPr eaLnBrk="1" hangingPunct="1">
              <a:spcBef>
                <a:spcPct val="0"/>
              </a:spcBef>
              <a:buFontTx/>
              <a:buNone/>
            </a:pPr>
            <a:r>
              <a:rPr lang="it-IT" altLang="it-IT" sz="2800" dirty="0">
                <a:solidFill>
                  <a:srgbClr val="990033"/>
                </a:solidFill>
              </a:rPr>
              <a:t>La polpa </a:t>
            </a:r>
            <a:r>
              <a:rPr lang="it-IT" altLang="it-IT" sz="2800" dirty="0"/>
              <a:t>dell’</a:t>
            </a:r>
            <a:r>
              <a:rPr lang="it-IT" altLang="ja-JP" sz="2800" dirty="0"/>
              <a:t>acino è solitamente incolore.</a:t>
            </a:r>
          </a:p>
          <a:p>
            <a:pPr eaLnBrk="1" hangingPunct="1">
              <a:spcBef>
                <a:spcPct val="0"/>
              </a:spcBef>
              <a:buFontTx/>
              <a:buNone/>
            </a:pPr>
            <a:endParaRPr lang="it-IT" altLang="ja-JP" sz="2800" dirty="0"/>
          </a:p>
          <a:p>
            <a:pPr eaLnBrk="1" hangingPunct="1">
              <a:spcBef>
                <a:spcPct val="0"/>
              </a:spcBef>
              <a:buFontTx/>
              <a:buNone/>
            </a:pPr>
            <a:r>
              <a:rPr lang="it-IT" altLang="it-IT" sz="2800" dirty="0">
                <a:solidFill>
                  <a:srgbClr val="990033"/>
                </a:solidFill>
              </a:rPr>
              <a:t>Il più o meno prolungato contatto con le bucce determinerà </a:t>
            </a:r>
            <a:r>
              <a:rPr lang="it-IT" altLang="it-IT" sz="2800" dirty="0"/>
              <a:t>quindi la cessione di colore al vino sia nella vinificazione in bianco, dove normalmente si separano quasi immediatamente le parti solide dal liquido (mosto), che in quella in rosso dove prolungamenti della macerazione sulle bucce o il contatto con quest’</a:t>
            </a:r>
            <a:r>
              <a:rPr lang="it-IT" altLang="ja-JP" sz="2800" dirty="0"/>
              <a:t>ultime fanno </a:t>
            </a:r>
            <a:r>
              <a:rPr lang="it-IT" altLang="ja-JP" dirty="0"/>
              <a:t>raggiungere maggiori estrazioni</a:t>
            </a:r>
          </a:p>
          <a:p>
            <a:endParaRPr lang="it-IT" dirty="0"/>
          </a:p>
        </p:txBody>
      </p:sp>
    </p:spTree>
    <p:extLst>
      <p:ext uri="{BB962C8B-B14F-4D97-AF65-F5344CB8AC3E}">
        <p14:creationId xmlns:p14="http://schemas.microsoft.com/office/powerpoint/2010/main" val="518555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alt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altLang="it-IT" b="1" i="1" dirty="0">
                <a:solidFill>
                  <a:srgbClr val="990033"/>
                </a:solidFill>
                <a:latin typeface="Arial" panose="020B0604020202020204" pitchFamily="34" charset="0"/>
                <a:cs typeface="Arial" panose="020B0604020202020204" pitchFamily="34" charset="0"/>
              </a:rPr>
              <a:t>Colore</a:t>
            </a:r>
          </a:p>
          <a:p>
            <a:pPr>
              <a:spcBef>
                <a:spcPct val="0"/>
              </a:spcBef>
              <a:buNone/>
            </a:pPr>
            <a:endParaRPr lang="it-IT" altLang="it-IT" i="1" dirty="0">
              <a:solidFill>
                <a:srgbClr val="990033"/>
              </a:solidFill>
            </a:endParaRPr>
          </a:p>
          <a:p>
            <a:pPr>
              <a:spcBef>
                <a:spcPct val="0"/>
              </a:spcBef>
              <a:buNone/>
            </a:pPr>
            <a:r>
              <a:rPr lang="it-IT" altLang="it-IT" i="1" dirty="0">
                <a:solidFill>
                  <a:srgbClr val="990033"/>
                </a:solidFill>
              </a:rPr>
              <a:t>In bianco </a:t>
            </a:r>
            <a:r>
              <a:rPr lang="it-IT" altLang="it-IT" i="1" dirty="0"/>
              <a:t>oggi si utilizzano tempi di macerazione diversi e tecniche simili alla vinificazione.</a:t>
            </a:r>
          </a:p>
          <a:p>
            <a:pPr>
              <a:spcBef>
                <a:spcPct val="0"/>
              </a:spcBef>
              <a:buNone/>
            </a:pPr>
            <a:endParaRPr lang="it-IT" altLang="it-IT" i="1" dirty="0"/>
          </a:p>
          <a:p>
            <a:pPr>
              <a:spcBef>
                <a:spcPct val="0"/>
              </a:spcBef>
              <a:buNone/>
            </a:pPr>
            <a:r>
              <a:rPr lang="it-IT" altLang="it-IT" i="1" dirty="0">
                <a:solidFill>
                  <a:srgbClr val="990033"/>
                </a:solidFill>
              </a:rPr>
              <a:t>In rosso </a:t>
            </a:r>
            <a:r>
              <a:rPr lang="it-IT" altLang="it-IT" i="1" dirty="0"/>
              <a:t>per aumentare l</a:t>
            </a:r>
            <a:r>
              <a:rPr lang="ja-JP" altLang="it-IT" i="1" dirty="0"/>
              <a:t>’</a:t>
            </a:r>
            <a:r>
              <a:rPr lang="it-IT" altLang="ja-JP" i="1" dirty="0"/>
              <a:t>estrazione di aromi e di colore </a:t>
            </a:r>
          </a:p>
          <a:p>
            <a:pPr>
              <a:spcBef>
                <a:spcPct val="0"/>
              </a:spcBef>
              <a:buNone/>
            </a:pPr>
            <a:endParaRPr lang="it-IT" altLang="ja-JP" i="1" dirty="0"/>
          </a:p>
          <a:p>
            <a:pPr>
              <a:spcBef>
                <a:spcPct val="0"/>
              </a:spcBef>
              <a:buNone/>
            </a:pPr>
            <a:r>
              <a:rPr lang="it-IT" altLang="it-IT" i="1" dirty="0">
                <a:solidFill>
                  <a:srgbClr val="990033"/>
                </a:solidFill>
              </a:rPr>
              <a:t>l</a:t>
            </a:r>
            <a:r>
              <a:rPr lang="ja-JP" altLang="it-IT" i="1" dirty="0">
                <a:solidFill>
                  <a:srgbClr val="990033"/>
                </a:solidFill>
              </a:rPr>
              <a:t>’</a:t>
            </a:r>
            <a:r>
              <a:rPr lang="it-IT" altLang="ja-JP" i="1" dirty="0">
                <a:solidFill>
                  <a:srgbClr val="990033"/>
                </a:solidFill>
              </a:rPr>
              <a:t>utilizzo della barrique </a:t>
            </a:r>
            <a:r>
              <a:rPr lang="it-IT" altLang="ja-JP" i="1" dirty="0"/>
              <a:t>o del legno nei vini bianchi permette carichi di colore aggiuntivi dovuti alla cessione del legno e all’ossidazione</a:t>
            </a:r>
            <a:endParaRPr lang="it-IT" altLang="it-IT" i="1" dirty="0"/>
          </a:p>
          <a:p>
            <a:pPr marL="0" indent="0">
              <a:buNone/>
            </a:pPr>
            <a:endParaRPr lang="it-IT" dirty="0"/>
          </a:p>
        </p:txBody>
      </p:sp>
    </p:spTree>
    <p:extLst>
      <p:ext uri="{BB962C8B-B14F-4D97-AF65-F5344CB8AC3E}">
        <p14:creationId xmlns:p14="http://schemas.microsoft.com/office/powerpoint/2010/main" val="1962380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1">
            <a:extLst>
              <a:ext uri="{FF2B5EF4-FFF2-40B4-BE49-F238E27FC236}">
                <a16:creationId xmlns="" xmlns:a16="http://schemas.microsoft.com/office/drawing/2014/main" id="{374E3BFA-B126-40EA-9CF1-FF76CDB31EFA}"/>
              </a:ext>
            </a:extLst>
          </p:cNvPr>
          <p:cNvGrpSpPr>
            <a:grpSpLocks/>
          </p:cNvGrpSpPr>
          <p:nvPr/>
        </p:nvGrpSpPr>
        <p:grpSpPr bwMode="auto">
          <a:xfrm>
            <a:off x="1030310" y="484095"/>
            <a:ext cx="10838961" cy="5772156"/>
            <a:chOff x="767011" y="1506030"/>
            <a:chExt cx="6181253" cy="5215612"/>
          </a:xfrm>
        </p:grpSpPr>
        <p:cxnSp>
          <p:nvCxnSpPr>
            <p:cNvPr id="3" name="Connettore 1 6">
              <a:extLst>
                <a:ext uri="{FF2B5EF4-FFF2-40B4-BE49-F238E27FC236}">
                  <a16:creationId xmlns="" xmlns:a16="http://schemas.microsoft.com/office/drawing/2014/main" id="{E6F2F989-D7EF-4B74-B191-81E13D835D54}"/>
                </a:ext>
              </a:extLst>
            </p:cNvPr>
            <p:cNvCxnSpPr>
              <a:cxnSpLocks noChangeShapeType="1"/>
            </p:cNvCxnSpPr>
            <p:nvPr/>
          </p:nvCxnSpPr>
          <p:spPr bwMode="auto">
            <a:xfrm flipV="1">
              <a:off x="2916238" y="1844675"/>
              <a:ext cx="3024187" cy="20891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pic>
          <p:nvPicPr>
            <p:cNvPr id="4" name="Picture 6" descr="http://www.rossiebianchi.it/images/colori.png">
              <a:extLst>
                <a:ext uri="{FF2B5EF4-FFF2-40B4-BE49-F238E27FC236}">
                  <a16:creationId xmlns="" xmlns:a16="http://schemas.microsoft.com/office/drawing/2014/main" id="{5E7B42A3-27CA-491C-828D-2634B0B5F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1" y="2192982"/>
              <a:ext cx="4968553" cy="39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arentesi graffa chiusa 5">
              <a:extLst>
                <a:ext uri="{FF2B5EF4-FFF2-40B4-BE49-F238E27FC236}">
                  <a16:creationId xmlns="" xmlns:a16="http://schemas.microsoft.com/office/drawing/2014/main" id="{190187E7-4273-40C4-81DC-8FBA94DAD7E6}"/>
                </a:ext>
              </a:extLst>
            </p:cNvPr>
            <p:cNvSpPr>
              <a:spLocks/>
            </p:cNvSpPr>
            <p:nvPr/>
          </p:nvSpPr>
          <p:spPr bwMode="auto">
            <a:xfrm rot="-6455601">
              <a:off x="3954501" y="366401"/>
              <a:ext cx="371346" cy="3436394"/>
            </a:xfrm>
            <a:prstGeom prst="rightBrace">
              <a:avLst>
                <a:gd name="adj1" fmla="val 8354"/>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it-IT" altLang="it-IT" sz="1200"/>
            </a:p>
          </p:txBody>
        </p:sp>
        <p:sp>
          <p:nvSpPr>
            <p:cNvPr id="6" name="Parentesi graffa chiusa 6">
              <a:extLst>
                <a:ext uri="{FF2B5EF4-FFF2-40B4-BE49-F238E27FC236}">
                  <a16:creationId xmlns="" xmlns:a16="http://schemas.microsoft.com/office/drawing/2014/main" id="{8A51FD23-977E-4DBF-BB03-823B7747DDE0}"/>
                </a:ext>
              </a:extLst>
            </p:cNvPr>
            <p:cNvSpPr>
              <a:spLocks/>
            </p:cNvSpPr>
            <p:nvPr/>
          </p:nvSpPr>
          <p:spPr bwMode="auto">
            <a:xfrm rot="6324785">
              <a:off x="4182960" y="4362071"/>
              <a:ext cx="370086" cy="3436394"/>
            </a:xfrm>
            <a:prstGeom prst="rightBrace">
              <a:avLst>
                <a:gd name="adj1" fmla="val 8340"/>
                <a:gd name="adj2" fmla="val 50194"/>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it-IT" altLang="it-IT" sz="1200"/>
            </a:p>
          </p:txBody>
        </p:sp>
        <p:sp>
          <p:nvSpPr>
            <p:cNvPr id="7" name="Parentesi graffa chiusa 7">
              <a:extLst>
                <a:ext uri="{FF2B5EF4-FFF2-40B4-BE49-F238E27FC236}">
                  <a16:creationId xmlns="" xmlns:a16="http://schemas.microsoft.com/office/drawing/2014/main" id="{3073225A-B085-41AD-A228-40655BEF8FAD}"/>
                </a:ext>
              </a:extLst>
            </p:cNvPr>
            <p:cNvSpPr>
              <a:spLocks/>
            </p:cNvSpPr>
            <p:nvPr/>
          </p:nvSpPr>
          <p:spPr bwMode="auto">
            <a:xfrm rot="10800000">
              <a:off x="1547664" y="3429000"/>
              <a:ext cx="299921" cy="1515716"/>
            </a:xfrm>
            <a:prstGeom prst="rightBrace">
              <a:avLst>
                <a:gd name="adj1" fmla="val 8329"/>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it-IT" altLang="it-IT" sz="1200"/>
            </a:p>
          </p:txBody>
        </p:sp>
        <p:sp>
          <p:nvSpPr>
            <p:cNvPr id="8" name="CasellaDiTesto 8">
              <a:extLst>
                <a:ext uri="{FF2B5EF4-FFF2-40B4-BE49-F238E27FC236}">
                  <a16:creationId xmlns="" xmlns:a16="http://schemas.microsoft.com/office/drawing/2014/main" id="{C775E8D8-7190-4922-9008-A4D01BD4B163}"/>
                </a:ext>
              </a:extLst>
            </p:cNvPr>
            <p:cNvSpPr txBox="1">
              <a:spLocks noChangeArrowheads="1"/>
            </p:cNvSpPr>
            <p:nvPr/>
          </p:nvSpPr>
          <p:spPr bwMode="auto">
            <a:xfrm rot="-1011069">
              <a:off x="3564469" y="1506030"/>
              <a:ext cx="9818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it-IT" altLang="it-IT" sz="1200"/>
                <a:t>Vini Bianchi</a:t>
              </a:r>
            </a:p>
          </p:txBody>
        </p:sp>
        <p:sp>
          <p:nvSpPr>
            <p:cNvPr id="9" name="CasellaDiTesto 9">
              <a:extLst>
                <a:ext uri="{FF2B5EF4-FFF2-40B4-BE49-F238E27FC236}">
                  <a16:creationId xmlns="" xmlns:a16="http://schemas.microsoft.com/office/drawing/2014/main" id="{EA3FE21B-14B6-49D8-9425-529507CCFAF5}"/>
                </a:ext>
              </a:extLst>
            </p:cNvPr>
            <p:cNvSpPr txBox="1">
              <a:spLocks noChangeArrowheads="1"/>
            </p:cNvSpPr>
            <p:nvPr/>
          </p:nvSpPr>
          <p:spPr bwMode="auto">
            <a:xfrm rot="902789">
              <a:off x="3786286" y="6444643"/>
              <a:ext cx="8631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it-IT" altLang="it-IT" sz="1200"/>
                <a:t>Vini Rossi</a:t>
              </a:r>
            </a:p>
          </p:txBody>
        </p:sp>
        <p:sp>
          <p:nvSpPr>
            <p:cNvPr id="10" name="CasellaDiTesto 10">
              <a:extLst>
                <a:ext uri="{FF2B5EF4-FFF2-40B4-BE49-F238E27FC236}">
                  <a16:creationId xmlns="" xmlns:a16="http://schemas.microsoft.com/office/drawing/2014/main" id="{FA849F21-2524-43BB-84A2-4FA948A1ADDA}"/>
                </a:ext>
              </a:extLst>
            </p:cNvPr>
            <p:cNvSpPr txBox="1">
              <a:spLocks noChangeArrowheads="1"/>
            </p:cNvSpPr>
            <p:nvPr/>
          </p:nvSpPr>
          <p:spPr bwMode="auto">
            <a:xfrm rot="-5400000">
              <a:off x="348420" y="3919598"/>
              <a:ext cx="1113779" cy="27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it-IT" altLang="it-IT" sz="1200"/>
                <a:t>Vini  Rosa ti</a:t>
              </a:r>
            </a:p>
          </p:txBody>
        </p:sp>
      </p:grpSp>
    </p:spTree>
    <p:extLst>
      <p:ext uri="{BB962C8B-B14F-4D97-AF65-F5344CB8AC3E}">
        <p14:creationId xmlns:p14="http://schemas.microsoft.com/office/powerpoint/2010/main" val="3481505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i="1" dirty="0">
                <a:solidFill>
                  <a:srgbClr val="990033"/>
                </a:solidFill>
                <a:latin typeface="Arial" panose="020B0604020202020204" pitchFamily="34" charset="0"/>
                <a:cs typeface="Arial" panose="020B0604020202020204" pitchFamily="34" charset="0"/>
              </a:rPr>
              <a:t>VISTA</a:t>
            </a:r>
          </a:p>
          <a:p>
            <a:pPr marL="0" indent="0" algn="ctr">
              <a:buNone/>
            </a:pPr>
            <a:r>
              <a:rPr lang="it-IT" b="1" i="1" dirty="0">
                <a:solidFill>
                  <a:srgbClr val="990033"/>
                </a:solidFill>
                <a:latin typeface="Arial" panose="020B0604020202020204" pitchFamily="34" charset="0"/>
                <a:cs typeface="Arial" panose="020B0604020202020204" pitchFamily="34" charset="0"/>
              </a:rPr>
              <a:t>Colore</a:t>
            </a:r>
          </a:p>
          <a:p>
            <a:pPr marL="0" indent="0" algn="ctr">
              <a:buNone/>
            </a:pPr>
            <a:endParaRPr lang="it-IT" b="1" i="1" dirty="0">
              <a:solidFill>
                <a:srgbClr val="990033"/>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it-IT" sz="2800" dirty="0">
                <a:solidFill>
                  <a:srgbClr val="990033"/>
                </a:solidFill>
              </a:rPr>
              <a:t>I suggerimenti </a:t>
            </a:r>
            <a:r>
              <a:rPr lang="it-IT" altLang="it-IT" sz="2800" dirty="0"/>
              <a:t>fondamentali sono :</a:t>
            </a:r>
          </a:p>
          <a:p>
            <a:pPr eaLnBrk="1" hangingPunct="1">
              <a:spcBef>
                <a:spcPct val="0"/>
              </a:spcBef>
              <a:buFontTx/>
              <a:buNone/>
            </a:pPr>
            <a:r>
              <a:rPr lang="it-IT" altLang="it-IT" sz="2800" i="1" dirty="0">
                <a:solidFill>
                  <a:srgbClr val="990033"/>
                </a:solidFill>
              </a:rPr>
              <a:t>Vini bianchi</a:t>
            </a:r>
          </a:p>
          <a:p>
            <a:pPr eaLnBrk="1" hangingPunct="1">
              <a:spcBef>
                <a:spcPct val="0"/>
              </a:spcBef>
              <a:buFontTx/>
              <a:buNone/>
            </a:pPr>
            <a:r>
              <a:rPr lang="it-IT" altLang="it-IT" sz="2800" dirty="0"/>
              <a:t>Più chiara è la tonalità di giallo maggiore è il potenziale di acidità del vino, più intensa diviene la tonalità maggiore è la morbidezza (zuccheri)</a:t>
            </a:r>
          </a:p>
          <a:p>
            <a:pPr eaLnBrk="1" hangingPunct="1">
              <a:spcBef>
                <a:spcPct val="0"/>
              </a:spcBef>
              <a:buFontTx/>
              <a:buNone/>
            </a:pPr>
            <a:endParaRPr lang="it-IT" altLang="it-IT" sz="2800" dirty="0">
              <a:solidFill>
                <a:srgbClr val="960000"/>
              </a:solidFill>
            </a:endParaRPr>
          </a:p>
          <a:p>
            <a:pPr marL="0" indent="0" algn="ctr">
              <a:buNone/>
            </a:pPr>
            <a:endParaRPr lang="it-IT" dirty="0"/>
          </a:p>
        </p:txBody>
      </p:sp>
    </p:spTree>
    <p:extLst>
      <p:ext uri="{BB962C8B-B14F-4D97-AF65-F5344CB8AC3E}">
        <p14:creationId xmlns:p14="http://schemas.microsoft.com/office/powerpoint/2010/main" val="14622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Colore</a:t>
            </a:r>
          </a:p>
          <a:p>
            <a:pPr eaLnBrk="1" hangingPunct="1">
              <a:spcBef>
                <a:spcPct val="0"/>
              </a:spcBef>
              <a:buFontTx/>
              <a:buNone/>
            </a:pPr>
            <a:r>
              <a:rPr lang="it-IT" altLang="it-IT" sz="2800" i="1" dirty="0">
                <a:solidFill>
                  <a:srgbClr val="990033"/>
                </a:solidFill>
              </a:rPr>
              <a:t>Vini rosati</a:t>
            </a:r>
          </a:p>
          <a:p>
            <a:pPr eaLnBrk="1" hangingPunct="1">
              <a:spcBef>
                <a:spcPct val="0"/>
              </a:spcBef>
              <a:buFontTx/>
              <a:buNone/>
            </a:pPr>
            <a:r>
              <a:rPr lang="it-IT" altLang="it-IT" sz="2800" dirty="0"/>
              <a:t>Per questa tipologia occorre una conoscenza della tradizione del territorio e della tipologia di tecnica usata dalla cantina nello specifico, date le innumerevoli possibilità offerte dalla natura e dalla umana fantasia</a:t>
            </a:r>
          </a:p>
          <a:p>
            <a:pPr eaLnBrk="1" hangingPunct="1">
              <a:spcBef>
                <a:spcPct val="0"/>
              </a:spcBef>
              <a:buFontTx/>
              <a:buNone/>
            </a:pPr>
            <a:endParaRPr lang="it-IT" altLang="it-IT" sz="2800" dirty="0">
              <a:solidFill>
                <a:srgbClr val="960000"/>
              </a:solidFill>
            </a:endParaRPr>
          </a:p>
          <a:p>
            <a:pPr marL="0" indent="0">
              <a:buNone/>
            </a:pPr>
            <a:endParaRPr lang="it-IT" dirty="0"/>
          </a:p>
        </p:txBody>
      </p:sp>
    </p:spTree>
    <p:extLst>
      <p:ext uri="{BB962C8B-B14F-4D97-AF65-F5344CB8AC3E}">
        <p14:creationId xmlns:p14="http://schemas.microsoft.com/office/powerpoint/2010/main" val="1241365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Colore</a:t>
            </a:r>
          </a:p>
          <a:p>
            <a:pPr eaLnBrk="1" hangingPunct="1">
              <a:spcBef>
                <a:spcPct val="0"/>
              </a:spcBef>
              <a:buFontTx/>
              <a:buNone/>
            </a:pPr>
            <a:r>
              <a:rPr lang="it-IT" altLang="it-IT" sz="2800" i="1" dirty="0">
                <a:solidFill>
                  <a:srgbClr val="990033"/>
                </a:solidFill>
              </a:rPr>
              <a:t>Vini rossi</a:t>
            </a:r>
          </a:p>
          <a:p>
            <a:pPr eaLnBrk="1" hangingPunct="1">
              <a:spcBef>
                <a:spcPct val="0"/>
              </a:spcBef>
              <a:buFontTx/>
              <a:buNone/>
            </a:pPr>
            <a:r>
              <a:rPr lang="it-IT" altLang="it-IT" sz="2800" dirty="0"/>
              <a:t>Maggiore è la tendenza verso tonalità scure (violacee) maggiore è la probabilità che trattasi di un vino giovane e con maggiore predominanza dei fattori di acidità e tannicità, minore è la carica di colore fino all’</a:t>
            </a:r>
            <a:r>
              <a:rPr lang="it-IT" altLang="ja-JP" sz="2800" dirty="0"/>
              <a:t>aranciato e più invecchiato sarà il vino e prevalenti gli aspetti delle morbidezze.</a:t>
            </a:r>
            <a:endParaRPr lang="it-IT" altLang="it-IT" sz="2800" dirty="0"/>
          </a:p>
          <a:p>
            <a:endParaRPr lang="it-IT" dirty="0"/>
          </a:p>
        </p:txBody>
      </p:sp>
    </p:spTree>
    <p:extLst>
      <p:ext uri="{BB962C8B-B14F-4D97-AF65-F5344CB8AC3E}">
        <p14:creationId xmlns:p14="http://schemas.microsoft.com/office/powerpoint/2010/main" val="3620694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lstStyle/>
          <a:p>
            <a:pPr marL="0" indent="0" algn="ctr">
              <a:buNone/>
            </a:pPr>
            <a:r>
              <a:rPr lang="it-IT" sz="5400" dirty="0">
                <a:solidFill>
                  <a:srgbClr val="990033"/>
                </a:solidFill>
              </a:rPr>
              <a:t>PRODOTTI DANNOSI </a:t>
            </a:r>
          </a:p>
          <a:p>
            <a:pPr marL="0" indent="0" algn="ctr">
              <a:buNone/>
            </a:pPr>
            <a:r>
              <a:rPr lang="it-IT" sz="5400" dirty="0" err="1" smtClean="0">
                <a:solidFill>
                  <a:srgbClr val="FF0000"/>
                </a:solidFill>
              </a:rPr>
              <a:t>Glifosate</a:t>
            </a:r>
            <a:r>
              <a:rPr lang="it-IT" sz="5400" dirty="0"/>
              <a:t/>
            </a:r>
            <a:br>
              <a:rPr lang="it-IT" sz="5400" dirty="0"/>
            </a:br>
            <a:r>
              <a:rPr lang="it-IT" sz="2800" dirty="0"/>
              <a:t>Erbicida non selettivo</a:t>
            </a:r>
          </a:p>
          <a:p>
            <a:r>
              <a:rPr lang="it-IT" dirty="0"/>
              <a:t>Principio attivo : (N- (</a:t>
            </a:r>
            <a:r>
              <a:rPr lang="it-IT" dirty="0" err="1"/>
              <a:t>fosfonometil</a:t>
            </a:r>
            <a:r>
              <a:rPr lang="it-IT" dirty="0"/>
              <a:t>)glicina)</a:t>
            </a:r>
          </a:p>
          <a:p>
            <a:r>
              <a:rPr lang="it-IT" dirty="0"/>
              <a:t>Nome commerciale: </a:t>
            </a:r>
            <a:r>
              <a:rPr lang="it-IT" dirty="0" err="1"/>
              <a:t>RoundUp</a:t>
            </a:r>
            <a:endParaRPr lang="it-IT" dirty="0"/>
          </a:p>
          <a:p>
            <a:r>
              <a:rPr lang="it-IT" dirty="0"/>
              <a:t>Azienda produttrice: Monsanto (Bayer)</a:t>
            </a:r>
          </a:p>
          <a:p>
            <a:r>
              <a:rPr lang="it-IT" dirty="0"/>
              <a:t>Usato in tutto il mondo come diserbante-disseccante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27153002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i="1" dirty="0">
                <a:solidFill>
                  <a:srgbClr val="990033"/>
                </a:solidFill>
                <a:latin typeface="Arial" panose="020B0604020202020204" pitchFamily="34" charset="0"/>
                <a:cs typeface="Arial" panose="020B0604020202020204" pitchFamily="34" charset="0"/>
              </a:rPr>
              <a:t>VISTA</a:t>
            </a:r>
          </a:p>
          <a:p>
            <a:pPr marL="0" indent="0" algn="ctr">
              <a:buNone/>
            </a:pPr>
            <a:r>
              <a:rPr lang="it-IT" b="1" i="1" dirty="0">
                <a:solidFill>
                  <a:srgbClr val="990033"/>
                </a:solidFill>
                <a:latin typeface="Arial" panose="020B0604020202020204" pitchFamily="34" charset="0"/>
                <a:cs typeface="Arial" panose="020B0604020202020204" pitchFamily="34" charset="0"/>
              </a:rPr>
              <a:t>Fluidità</a:t>
            </a:r>
          </a:p>
          <a:p>
            <a:pPr marL="0" indent="0">
              <a:buNone/>
            </a:pPr>
            <a:r>
              <a:rPr lang="it-IT" altLang="it-IT" dirty="0"/>
              <a:t>Rappresenta la </a:t>
            </a:r>
            <a:r>
              <a:rPr lang="it-IT" altLang="it-IT" dirty="0">
                <a:solidFill>
                  <a:srgbClr val="990033"/>
                </a:solidFill>
              </a:rPr>
              <a:t>consistenza </a:t>
            </a:r>
            <a:r>
              <a:rPr lang="it-IT" altLang="it-IT" dirty="0"/>
              <a:t>(tessitura) che assume il liquido in presenza di certi composti. Le principali categorie di composti responsabili sono gli </a:t>
            </a:r>
            <a:r>
              <a:rPr lang="it-IT" altLang="it-IT" dirty="0">
                <a:solidFill>
                  <a:srgbClr val="990033"/>
                </a:solidFill>
              </a:rPr>
              <a:t>ALCOOLI </a:t>
            </a:r>
            <a:r>
              <a:rPr lang="it-IT" altLang="it-IT" dirty="0"/>
              <a:t>(Etanolo e Glicerolo). </a:t>
            </a:r>
          </a:p>
          <a:p>
            <a:pPr marL="0" indent="0">
              <a:buNone/>
            </a:pPr>
            <a:r>
              <a:rPr lang="it-IT" altLang="it-IT" dirty="0"/>
              <a:t>I momenti principali </a:t>
            </a:r>
            <a:r>
              <a:rPr lang="it-IT" altLang="it-IT" dirty="0" err="1"/>
              <a:t>dell</a:t>
            </a:r>
            <a:r>
              <a:rPr lang="ja-JP" altLang="it-IT" dirty="0"/>
              <a:t>’</a:t>
            </a:r>
            <a:r>
              <a:rPr lang="it-IT" altLang="ja-JP" dirty="0"/>
              <a:t>osservazione sono la </a:t>
            </a:r>
            <a:r>
              <a:rPr lang="it-IT" altLang="ja-JP" dirty="0">
                <a:solidFill>
                  <a:srgbClr val="990033"/>
                </a:solidFill>
              </a:rPr>
              <a:t>Mescita </a:t>
            </a:r>
            <a:r>
              <a:rPr lang="it-IT" altLang="ja-JP" dirty="0"/>
              <a:t>e le Lacrime con gli </a:t>
            </a:r>
            <a:r>
              <a:rPr lang="it-IT" altLang="ja-JP" dirty="0">
                <a:solidFill>
                  <a:srgbClr val="990033"/>
                </a:solidFill>
              </a:rPr>
              <a:t>Archetti</a:t>
            </a:r>
          </a:p>
          <a:p>
            <a:pPr marL="0" indent="0" algn="ctr">
              <a:buNone/>
            </a:pPr>
            <a:endParaRPr lang="it-IT" dirty="0"/>
          </a:p>
        </p:txBody>
      </p:sp>
    </p:spTree>
    <p:extLst>
      <p:ext uri="{BB962C8B-B14F-4D97-AF65-F5344CB8AC3E}">
        <p14:creationId xmlns:p14="http://schemas.microsoft.com/office/powerpoint/2010/main" val="14078853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Fluidità</a:t>
            </a:r>
          </a:p>
          <a:p>
            <a:pPr>
              <a:spcBef>
                <a:spcPct val="0"/>
              </a:spcBef>
              <a:buNone/>
            </a:pPr>
            <a:r>
              <a:rPr lang="it-IT" altLang="it-IT" i="1" dirty="0">
                <a:solidFill>
                  <a:srgbClr val="990033"/>
                </a:solidFill>
              </a:rPr>
              <a:t>Mescita</a:t>
            </a:r>
          </a:p>
          <a:p>
            <a:pPr>
              <a:spcBef>
                <a:spcPct val="0"/>
              </a:spcBef>
              <a:buNone/>
            </a:pPr>
            <a:r>
              <a:rPr lang="it-IT" altLang="it-IT" dirty="0"/>
              <a:t>Osservare se il liquido scende sul fondo in modo leggero e fluido o se in modo sciropposo e denso addirittura oleoso</a:t>
            </a:r>
          </a:p>
          <a:p>
            <a:endParaRPr lang="it-IT" dirty="0"/>
          </a:p>
        </p:txBody>
      </p:sp>
    </p:spTree>
    <p:extLst>
      <p:ext uri="{BB962C8B-B14F-4D97-AF65-F5344CB8AC3E}">
        <p14:creationId xmlns:p14="http://schemas.microsoft.com/office/powerpoint/2010/main" val="323285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Fluidità</a:t>
            </a:r>
          </a:p>
          <a:p>
            <a:pPr algn="ctr">
              <a:spcBef>
                <a:spcPct val="0"/>
              </a:spcBef>
              <a:buNone/>
            </a:pPr>
            <a:endParaRPr lang="it-IT" b="1" i="1" dirty="0">
              <a:solidFill>
                <a:srgbClr val="990033"/>
              </a:solidFill>
              <a:latin typeface="Arial" panose="020B0604020202020204" pitchFamily="34" charset="0"/>
              <a:cs typeface="Arial" panose="020B0604020202020204" pitchFamily="34" charset="0"/>
            </a:endParaRPr>
          </a:p>
          <a:p>
            <a:pPr>
              <a:spcBef>
                <a:spcPct val="0"/>
              </a:spcBef>
              <a:buNone/>
            </a:pPr>
            <a:r>
              <a:rPr lang="it-IT" altLang="it-IT" i="1" dirty="0">
                <a:solidFill>
                  <a:srgbClr val="990033"/>
                </a:solidFill>
              </a:rPr>
              <a:t>Archetti &amp; lacrime</a:t>
            </a:r>
          </a:p>
          <a:p>
            <a:pPr>
              <a:spcBef>
                <a:spcPct val="0"/>
              </a:spcBef>
              <a:buNone/>
            </a:pPr>
            <a:r>
              <a:rPr lang="it-IT" altLang="it-IT" dirty="0"/>
              <a:t>Si formano sulle pareti del bicchiere, sono dovuti alla formazione di lacrime ed alla maggiore o minore presenza di etanolo o glicerolo, in pratica:</a:t>
            </a:r>
          </a:p>
          <a:p>
            <a:pPr>
              <a:spcBef>
                <a:spcPct val="0"/>
              </a:spcBef>
              <a:buNone/>
            </a:pPr>
            <a:r>
              <a:rPr lang="it-IT" altLang="it-IT" dirty="0">
                <a:solidFill>
                  <a:srgbClr val="990033"/>
                </a:solidFill>
              </a:rPr>
              <a:t>+ Etanolo = </a:t>
            </a:r>
          </a:p>
          <a:p>
            <a:pPr>
              <a:spcBef>
                <a:spcPct val="0"/>
              </a:spcBef>
              <a:buNone/>
            </a:pPr>
            <a:r>
              <a:rPr lang="it-IT" altLang="it-IT" dirty="0"/>
              <a:t>Archetti più fitti e lacrime più</a:t>
            </a:r>
            <a:r>
              <a:rPr lang="ja-JP" altLang="it-IT" dirty="0"/>
              <a:t>’</a:t>
            </a:r>
            <a:r>
              <a:rPr lang="it-IT" altLang="ja-JP" dirty="0"/>
              <a:t> lente (maggiore consistenza)</a:t>
            </a:r>
          </a:p>
          <a:p>
            <a:pPr>
              <a:spcBef>
                <a:spcPct val="0"/>
              </a:spcBef>
              <a:buNone/>
            </a:pPr>
            <a:r>
              <a:rPr lang="it-IT" altLang="it-IT" dirty="0">
                <a:solidFill>
                  <a:srgbClr val="990033"/>
                </a:solidFill>
              </a:rPr>
              <a:t>+ Glicerolo = </a:t>
            </a:r>
          </a:p>
          <a:p>
            <a:pPr>
              <a:spcBef>
                <a:spcPct val="0"/>
              </a:spcBef>
              <a:buNone/>
            </a:pPr>
            <a:r>
              <a:rPr lang="it-IT" altLang="it-IT" dirty="0"/>
              <a:t>Archetti più</a:t>
            </a:r>
            <a:r>
              <a:rPr lang="ja-JP" altLang="it-IT" dirty="0"/>
              <a:t>’</a:t>
            </a:r>
            <a:r>
              <a:rPr lang="it-IT" altLang="ja-JP" dirty="0"/>
              <a:t> ampi e lacrime più</a:t>
            </a:r>
            <a:r>
              <a:rPr lang="ja-JP" altLang="it-IT" dirty="0"/>
              <a:t>’</a:t>
            </a:r>
            <a:r>
              <a:rPr lang="it-IT" altLang="ja-JP" dirty="0"/>
              <a:t> veloci (minore consistenza)</a:t>
            </a:r>
            <a:endParaRPr lang="it-IT" altLang="it-IT" dirty="0"/>
          </a:p>
          <a:p>
            <a:pPr>
              <a:spcBef>
                <a:spcPct val="0"/>
              </a:spcBef>
              <a:buNone/>
            </a:pPr>
            <a:endParaRPr lang="it-IT" altLang="ja-JP" dirty="0">
              <a:solidFill>
                <a:srgbClr val="FF0000"/>
              </a:solidFill>
            </a:endParaRPr>
          </a:p>
          <a:p>
            <a:pPr>
              <a:spcBef>
                <a:spcPct val="0"/>
              </a:spcBef>
              <a:buNone/>
            </a:pPr>
            <a:endParaRPr lang="it-IT" altLang="ja-JP" dirty="0">
              <a:solidFill>
                <a:srgbClr val="FF0000"/>
              </a:solidFill>
            </a:endParaRPr>
          </a:p>
          <a:p>
            <a:pPr marL="0" indent="0">
              <a:buNone/>
            </a:pPr>
            <a:endParaRPr lang="it-IT" dirty="0"/>
          </a:p>
        </p:txBody>
      </p:sp>
    </p:spTree>
    <p:extLst>
      <p:ext uri="{BB962C8B-B14F-4D97-AF65-F5344CB8AC3E}">
        <p14:creationId xmlns:p14="http://schemas.microsoft.com/office/powerpoint/2010/main" val="2627947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spcBef>
                <a:spcPct val="0"/>
              </a:spcBef>
              <a:buNone/>
            </a:pPr>
            <a:endParaRPr lang="it-IT" altLang="it-IT" dirty="0">
              <a:solidFill>
                <a:srgbClr val="FF0000"/>
              </a:solidFill>
            </a:endParaRPr>
          </a:p>
          <a:p>
            <a:endParaRPr lang="it-IT" dirty="0"/>
          </a:p>
        </p:txBody>
      </p:sp>
      <p:pic>
        <p:nvPicPr>
          <p:cNvPr id="6" name="Picture 2" descr="http://www.tigulliovino.it/upload/images/thumbs/a_immagine1.jpg">
            <a:extLst>
              <a:ext uri="{FF2B5EF4-FFF2-40B4-BE49-F238E27FC236}">
                <a16:creationId xmlns="" xmlns:a16="http://schemas.microsoft.com/office/drawing/2014/main" id="{3E2F5764-ECAF-401F-A498-4012381B8D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112" y="1825625"/>
            <a:ext cx="3709325" cy="277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vinimania.com/images/storia/007_degustazione.jpg">
            <a:extLst>
              <a:ext uri="{FF2B5EF4-FFF2-40B4-BE49-F238E27FC236}">
                <a16:creationId xmlns="" xmlns:a16="http://schemas.microsoft.com/office/drawing/2014/main" id="{5B94AEDC-5EE2-4735-861A-67EFDDA60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4314" y="3712017"/>
            <a:ext cx="3709325" cy="278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1101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i="1" dirty="0">
                <a:solidFill>
                  <a:srgbClr val="990033"/>
                </a:solidFill>
                <a:latin typeface="Arial" panose="020B0604020202020204" pitchFamily="34" charset="0"/>
                <a:cs typeface="Arial" panose="020B0604020202020204" pitchFamily="34" charset="0"/>
              </a:rPr>
              <a:t>VISTA</a:t>
            </a:r>
          </a:p>
          <a:p>
            <a:pPr marL="0" indent="0" algn="ctr">
              <a:buNone/>
            </a:pPr>
            <a:r>
              <a:rPr lang="it-IT" b="1" i="1" dirty="0">
                <a:solidFill>
                  <a:srgbClr val="990033"/>
                </a:solidFill>
                <a:latin typeface="Arial" panose="020B0604020202020204" pitchFamily="34" charset="0"/>
                <a:cs typeface="Arial" panose="020B0604020202020204" pitchFamily="34" charset="0"/>
              </a:rPr>
              <a:t>Effervescenza</a:t>
            </a:r>
          </a:p>
          <a:p>
            <a:pPr marL="0" indent="0" algn="ctr">
              <a:buNone/>
            </a:pPr>
            <a:endParaRPr lang="it-IT" b="1" i="1" dirty="0">
              <a:solidFill>
                <a:srgbClr val="990033"/>
              </a:solidFill>
              <a:latin typeface="Arial" panose="020B0604020202020204" pitchFamily="34" charset="0"/>
              <a:cs typeface="Arial" panose="020B0604020202020204" pitchFamily="34" charset="0"/>
            </a:endParaRPr>
          </a:p>
          <a:p>
            <a:pPr>
              <a:spcBef>
                <a:spcPct val="0"/>
              </a:spcBef>
              <a:buNone/>
            </a:pPr>
            <a:r>
              <a:rPr lang="it-IT" altLang="it-IT" dirty="0"/>
              <a:t>E</a:t>
            </a:r>
            <a:r>
              <a:rPr lang="ja-JP" altLang="it-IT" dirty="0"/>
              <a:t>’</a:t>
            </a:r>
            <a:r>
              <a:rPr lang="it-IT" altLang="ja-JP" dirty="0"/>
              <a:t> l</a:t>
            </a:r>
            <a:r>
              <a:rPr lang="ja-JP" altLang="it-IT" dirty="0"/>
              <a:t>’</a:t>
            </a:r>
            <a:r>
              <a:rPr lang="it-IT" altLang="ja-JP" dirty="0"/>
              <a:t>effetto dovuto alla presenza di </a:t>
            </a:r>
            <a:r>
              <a:rPr lang="it-IT" altLang="ja-JP" dirty="0">
                <a:solidFill>
                  <a:srgbClr val="990033"/>
                </a:solidFill>
              </a:rPr>
              <a:t>anidride carbonica </a:t>
            </a:r>
            <a:r>
              <a:rPr lang="it-IT" altLang="ja-JP" dirty="0"/>
              <a:t>(CO2) che si libera nel vino, quando si stappa e quando si versa nel bicchiere, formando bollicine e spuma.</a:t>
            </a:r>
          </a:p>
          <a:p>
            <a:pPr>
              <a:spcBef>
                <a:spcPct val="0"/>
              </a:spcBef>
              <a:buNone/>
            </a:pPr>
            <a:r>
              <a:rPr lang="it-IT" altLang="it-IT" dirty="0"/>
              <a:t>In un vino essa può essere:</a:t>
            </a:r>
          </a:p>
          <a:p>
            <a:pPr marL="0" indent="0" algn="ctr">
              <a:buNone/>
            </a:pPr>
            <a:endParaRPr lang="it-IT" dirty="0"/>
          </a:p>
        </p:txBody>
      </p:sp>
    </p:spTree>
    <p:extLst>
      <p:ext uri="{BB962C8B-B14F-4D97-AF65-F5344CB8AC3E}">
        <p14:creationId xmlns:p14="http://schemas.microsoft.com/office/powerpoint/2010/main" val="492870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Effervescenza</a:t>
            </a:r>
          </a:p>
          <a:p>
            <a:pPr>
              <a:spcBef>
                <a:spcPct val="0"/>
              </a:spcBef>
              <a:buNone/>
            </a:pPr>
            <a:r>
              <a:rPr lang="it-IT" altLang="it-IT" i="1" dirty="0">
                <a:solidFill>
                  <a:srgbClr val="990033"/>
                </a:solidFill>
              </a:rPr>
              <a:t>Naturale</a:t>
            </a:r>
          </a:p>
          <a:p>
            <a:pPr>
              <a:spcBef>
                <a:spcPct val="0"/>
              </a:spcBef>
              <a:buNone/>
            </a:pPr>
            <a:r>
              <a:rPr lang="it-IT" altLang="it-IT" dirty="0"/>
              <a:t>Cioè disciolta nel vino in quanto prodotta durante diverse fermentazioni e, in modo specifico, durante la fermentazione alcoolica;</a:t>
            </a:r>
          </a:p>
          <a:p>
            <a:pPr>
              <a:spcBef>
                <a:spcPct val="0"/>
              </a:spcBef>
              <a:buNone/>
            </a:pPr>
            <a:r>
              <a:rPr lang="it-IT" altLang="it-IT" i="1" dirty="0">
                <a:solidFill>
                  <a:srgbClr val="990033"/>
                </a:solidFill>
              </a:rPr>
              <a:t>Artificiale</a:t>
            </a:r>
          </a:p>
          <a:p>
            <a:pPr>
              <a:spcBef>
                <a:spcPct val="0"/>
              </a:spcBef>
              <a:buNone/>
            </a:pPr>
            <a:r>
              <a:rPr lang="it-IT" altLang="it-IT" dirty="0"/>
              <a:t>Aggiunta direttamente al vino (vino addizionato)</a:t>
            </a:r>
          </a:p>
          <a:p>
            <a:pPr marL="0" indent="0">
              <a:buNone/>
            </a:pPr>
            <a:endParaRPr lang="it-IT" dirty="0"/>
          </a:p>
        </p:txBody>
      </p:sp>
    </p:spTree>
    <p:extLst>
      <p:ext uri="{BB962C8B-B14F-4D97-AF65-F5344CB8AC3E}">
        <p14:creationId xmlns:p14="http://schemas.microsoft.com/office/powerpoint/2010/main" val="25160713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Effervescenza</a:t>
            </a:r>
          </a:p>
          <a:p>
            <a:pPr algn="ctr">
              <a:spcBef>
                <a:spcPct val="0"/>
              </a:spcBef>
              <a:buNone/>
            </a:pPr>
            <a:endParaRPr lang="it-IT" b="1" i="1" dirty="0">
              <a:solidFill>
                <a:srgbClr val="990033"/>
              </a:solidFill>
              <a:latin typeface="Arial" panose="020B0604020202020204" pitchFamily="34" charset="0"/>
              <a:cs typeface="Arial" panose="020B0604020202020204" pitchFamily="34" charset="0"/>
            </a:endParaRPr>
          </a:p>
          <a:p>
            <a:pPr eaLnBrk="1" hangingPunct="1">
              <a:spcBef>
                <a:spcPct val="0"/>
              </a:spcBef>
              <a:buFontTx/>
              <a:buNone/>
            </a:pPr>
            <a:r>
              <a:rPr lang="it-IT" altLang="it-IT" sz="2800" dirty="0"/>
              <a:t>In base alla quantità di CO2 e alla pressione da essa generata i vini si dividono in:</a:t>
            </a:r>
          </a:p>
          <a:p>
            <a:pPr eaLnBrk="1" hangingPunct="1">
              <a:spcBef>
                <a:spcPct val="0"/>
              </a:spcBef>
              <a:buFontTx/>
              <a:buNone/>
            </a:pPr>
            <a:endParaRPr lang="it-IT" altLang="it-IT" sz="2800" dirty="0"/>
          </a:p>
          <a:p>
            <a:pPr marL="0" indent="0">
              <a:spcBef>
                <a:spcPct val="0"/>
              </a:spcBef>
              <a:buNone/>
            </a:pPr>
            <a:r>
              <a:rPr lang="it-IT" altLang="it-IT" sz="2800" dirty="0"/>
              <a:t>Vini tranquilli (&gt;2 g/l max 1 atm)</a:t>
            </a:r>
          </a:p>
          <a:p>
            <a:pPr marL="0" indent="0">
              <a:spcBef>
                <a:spcPct val="0"/>
              </a:spcBef>
              <a:buNone/>
            </a:pPr>
            <a:r>
              <a:rPr lang="it-IT" altLang="it-IT" sz="2800" dirty="0"/>
              <a:t>Vini frizzanti    (2-5 g/l da 1 a 2,5 atm)</a:t>
            </a:r>
          </a:p>
          <a:p>
            <a:pPr marL="0" indent="0">
              <a:spcBef>
                <a:spcPct val="0"/>
              </a:spcBef>
              <a:buNone/>
            </a:pPr>
            <a:r>
              <a:rPr lang="it-IT" altLang="it-IT" sz="2800" dirty="0"/>
              <a:t>Vini spumanti    (min 6 g/l da 3 a 3,5 atm)</a:t>
            </a:r>
          </a:p>
          <a:p>
            <a:pPr marL="0" indent="0">
              <a:buNone/>
            </a:pPr>
            <a:endParaRPr lang="it-IT" dirty="0"/>
          </a:p>
        </p:txBody>
      </p:sp>
    </p:spTree>
    <p:extLst>
      <p:ext uri="{BB962C8B-B14F-4D97-AF65-F5344CB8AC3E}">
        <p14:creationId xmlns:p14="http://schemas.microsoft.com/office/powerpoint/2010/main" val="2316880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Effervescenza</a:t>
            </a:r>
          </a:p>
          <a:p>
            <a:pPr algn="ctr">
              <a:spcBef>
                <a:spcPct val="0"/>
              </a:spcBef>
              <a:buNone/>
            </a:pPr>
            <a:endParaRPr lang="it-IT" b="1" i="1" dirty="0">
              <a:solidFill>
                <a:srgbClr val="990033"/>
              </a:solidFill>
              <a:latin typeface="Arial" panose="020B0604020202020204" pitchFamily="34" charset="0"/>
              <a:cs typeface="Arial" panose="020B0604020202020204" pitchFamily="34" charset="0"/>
            </a:endParaRPr>
          </a:p>
          <a:p>
            <a:pPr algn="ctr" eaLnBrk="1" hangingPunct="1">
              <a:spcBef>
                <a:spcPct val="0"/>
              </a:spcBef>
              <a:buFontTx/>
              <a:buNone/>
            </a:pPr>
            <a:r>
              <a:rPr lang="it-IT" altLang="it-IT" sz="2800" dirty="0"/>
              <a:t>I </a:t>
            </a:r>
            <a:r>
              <a:rPr lang="it-IT" altLang="it-IT" sz="2800" dirty="0">
                <a:solidFill>
                  <a:srgbClr val="990033"/>
                </a:solidFill>
              </a:rPr>
              <a:t>Parametri</a:t>
            </a:r>
            <a:r>
              <a:rPr lang="it-IT" altLang="it-IT" sz="2800" dirty="0"/>
              <a:t> fondamentali da analizzare sono:</a:t>
            </a:r>
          </a:p>
          <a:p>
            <a:pPr>
              <a:spcBef>
                <a:spcPct val="0"/>
              </a:spcBef>
              <a:buNone/>
            </a:pPr>
            <a:r>
              <a:rPr lang="it-IT" altLang="it-IT" dirty="0">
                <a:solidFill>
                  <a:srgbClr val="990033"/>
                </a:solidFill>
              </a:rPr>
              <a:t>Grana</a:t>
            </a:r>
            <a:r>
              <a:rPr lang="it-IT" altLang="it-IT" dirty="0"/>
              <a:t> (dimensione delle bollicine) [maggiore dimensione della bollicina minore qualità del prodotto]</a:t>
            </a:r>
          </a:p>
          <a:p>
            <a:pPr>
              <a:spcBef>
                <a:spcPct val="0"/>
              </a:spcBef>
              <a:buNone/>
            </a:pPr>
            <a:endParaRPr lang="it-IT" altLang="it-IT" dirty="0"/>
          </a:p>
          <a:p>
            <a:pPr>
              <a:spcBef>
                <a:spcPct val="0"/>
              </a:spcBef>
              <a:buNone/>
            </a:pPr>
            <a:r>
              <a:rPr lang="it-IT" altLang="it-IT" dirty="0">
                <a:solidFill>
                  <a:srgbClr val="990033"/>
                </a:solidFill>
              </a:rPr>
              <a:t>Numero</a:t>
            </a:r>
            <a:r>
              <a:rPr lang="it-IT" altLang="it-IT" dirty="0"/>
              <a:t> (quantità di bollicine) [maggiore la numerosità migliore è a fattura del vino]</a:t>
            </a:r>
          </a:p>
          <a:p>
            <a:pPr>
              <a:spcBef>
                <a:spcPct val="0"/>
              </a:spcBef>
              <a:buNone/>
            </a:pPr>
            <a:endParaRPr lang="it-IT" altLang="it-IT" dirty="0"/>
          </a:p>
          <a:p>
            <a:pPr marL="0" indent="0">
              <a:buNone/>
            </a:pPr>
            <a:endParaRPr lang="it-IT" dirty="0"/>
          </a:p>
        </p:txBody>
      </p:sp>
    </p:spTree>
    <p:extLst>
      <p:ext uri="{BB962C8B-B14F-4D97-AF65-F5344CB8AC3E}">
        <p14:creationId xmlns:p14="http://schemas.microsoft.com/office/powerpoint/2010/main" val="3321179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algn="ctr">
              <a:spcBef>
                <a:spcPct val="0"/>
              </a:spcBef>
              <a:buNone/>
            </a:pPr>
            <a:r>
              <a:rPr lang="it-IT" b="1" i="1" dirty="0">
                <a:solidFill>
                  <a:srgbClr val="990033"/>
                </a:solidFill>
                <a:latin typeface="Arial" panose="020B0604020202020204" pitchFamily="34" charset="0"/>
                <a:cs typeface="Arial" panose="020B0604020202020204" pitchFamily="34" charset="0"/>
              </a:rPr>
              <a:t>VISTA</a:t>
            </a:r>
          </a:p>
          <a:p>
            <a:pPr algn="ctr">
              <a:spcBef>
                <a:spcPct val="0"/>
              </a:spcBef>
              <a:buNone/>
            </a:pPr>
            <a:r>
              <a:rPr lang="it-IT" b="1" i="1" dirty="0">
                <a:solidFill>
                  <a:srgbClr val="990033"/>
                </a:solidFill>
                <a:latin typeface="Arial" panose="020B0604020202020204" pitchFamily="34" charset="0"/>
                <a:cs typeface="Arial" panose="020B0604020202020204" pitchFamily="34" charset="0"/>
              </a:rPr>
              <a:t>Effervescenza</a:t>
            </a:r>
          </a:p>
          <a:p>
            <a:pPr algn="ctr">
              <a:spcBef>
                <a:spcPct val="0"/>
              </a:spcBef>
              <a:buNone/>
            </a:pPr>
            <a:endParaRPr lang="it-IT" b="1" i="1" dirty="0">
              <a:solidFill>
                <a:srgbClr val="990033"/>
              </a:solidFill>
              <a:latin typeface="Arial" panose="020B0604020202020204" pitchFamily="34" charset="0"/>
              <a:cs typeface="Arial" panose="020B0604020202020204" pitchFamily="34" charset="0"/>
            </a:endParaRPr>
          </a:p>
          <a:p>
            <a:pPr marL="0" indent="0">
              <a:buNone/>
            </a:pPr>
            <a:r>
              <a:rPr lang="it-IT" altLang="it-IT" dirty="0">
                <a:solidFill>
                  <a:srgbClr val="990033"/>
                </a:solidFill>
              </a:rPr>
              <a:t>Persistenza del perlage </a:t>
            </a:r>
            <a:r>
              <a:rPr lang="it-IT" altLang="it-IT" dirty="0"/>
              <a:t>(tempo di sviluppo delle bollicine) [minore rallentamento nella produzione di bollicine maggiore grado di complessità e di alta qualità del vino]</a:t>
            </a:r>
          </a:p>
          <a:p>
            <a:pPr marL="0" indent="0">
              <a:buNone/>
            </a:pPr>
            <a:endParaRPr lang="it-IT" dirty="0"/>
          </a:p>
        </p:txBody>
      </p:sp>
      <p:pic>
        <p:nvPicPr>
          <p:cNvPr id="3" name="Immagine 2">
            <a:extLst>
              <a:ext uri="{FF2B5EF4-FFF2-40B4-BE49-F238E27FC236}">
                <a16:creationId xmlns="" xmlns:a16="http://schemas.microsoft.com/office/drawing/2014/main" id="{35AF4F30-61F9-4FC8-A1C8-D632E95F4668}"/>
              </a:ext>
            </a:extLst>
          </p:cNvPr>
          <p:cNvPicPr>
            <a:picLocks noChangeAspect="1"/>
          </p:cNvPicPr>
          <p:nvPr/>
        </p:nvPicPr>
        <p:blipFill>
          <a:blip r:embed="rId4"/>
          <a:stretch>
            <a:fillRect/>
          </a:stretch>
        </p:blipFill>
        <p:spPr>
          <a:xfrm>
            <a:off x="4924616" y="4386723"/>
            <a:ext cx="2066723" cy="2225233"/>
          </a:xfrm>
          <a:prstGeom prst="rect">
            <a:avLst/>
          </a:prstGeom>
        </p:spPr>
      </p:pic>
    </p:spTree>
    <p:extLst>
      <p:ext uri="{BB962C8B-B14F-4D97-AF65-F5344CB8AC3E}">
        <p14:creationId xmlns:p14="http://schemas.microsoft.com/office/powerpoint/2010/main" val="3346503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endParaRPr lang="it-IT" b="1" dirty="0">
              <a:solidFill>
                <a:srgbClr val="990033"/>
              </a:solidFill>
              <a:latin typeface="Arial" panose="020B0604020202020204" pitchFamily="34" charset="0"/>
              <a:cs typeface="Arial" panose="020B0604020202020204" pitchFamily="34" charset="0"/>
            </a:endParaRPr>
          </a:p>
          <a:p>
            <a:pPr marL="0" indent="0" algn="ctr">
              <a:buNone/>
            </a:pPr>
            <a:endParaRPr lang="it-IT" b="1" dirty="0">
              <a:solidFill>
                <a:srgbClr val="990033"/>
              </a:solidFill>
              <a:latin typeface="Arial" panose="020B0604020202020204" pitchFamily="34" charset="0"/>
              <a:cs typeface="Arial" panose="020B0604020202020204" pitchFamily="34" charset="0"/>
            </a:endParaRPr>
          </a:p>
          <a:p>
            <a:pPr marL="0" indent="0" algn="ctr">
              <a:buNone/>
            </a:pPr>
            <a:endParaRPr lang="it-IT" b="1" dirty="0">
              <a:solidFill>
                <a:srgbClr val="990033"/>
              </a:solidFill>
              <a:latin typeface="Arial" panose="020B0604020202020204" pitchFamily="34" charset="0"/>
              <a:cs typeface="Arial" panose="020B0604020202020204" pitchFamily="34" charset="0"/>
            </a:endParaRPr>
          </a:p>
          <a:p>
            <a:pPr marL="0" indent="0" algn="ctr">
              <a:buNone/>
            </a:pPr>
            <a:r>
              <a:rPr lang="it-IT" sz="8800" b="1" dirty="0">
                <a:solidFill>
                  <a:srgbClr val="990033"/>
                </a:solidFill>
                <a:latin typeface="Arial" panose="020B0604020202020204" pitchFamily="34" charset="0"/>
                <a:cs typeface="Arial" panose="020B0604020202020204" pitchFamily="34" charset="0"/>
              </a:rPr>
              <a:t>OLFATTO</a:t>
            </a:r>
          </a:p>
          <a:p>
            <a:pPr marL="0" indent="0" algn="ctr">
              <a:buNone/>
            </a:pPr>
            <a:endParaRPr lang="it-IT" dirty="0"/>
          </a:p>
        </p:txBody>
      </p:sp>
    </p:spTree>
    <p:extLst>
      <p:ext uri="{BB962C8B-B14F-4D97-AF65-F5344CB8AC3E}">
        <p14:creationId xmlns:p14="http://schemas.microsoft.com/office/powerpoint/2010/main" val="367443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normAutofit fontScale="92500" lnSpcReduction="20000"/>
          </a:bodyPr>
          <a:lstStyle/>
          <a:p>
            <a:pPr marL="0" indent="0" algn="ctr">
              <a:buNone/>
            </a:pPr>
            <a:r>
              <a:rPr lang="it-IT" sz="3500" dirty="0">
                <a:solidFill>
                  <a:srgbClr val="990033"/>
                </a:solidFill>
              </a:rPr>
              <a:t>Effetti su homo sapiens</a:t>
            </a:r>
          </a:p>
          <a:p>
            <a:r>
              <a:rPr lang="it-IT" dirty="0"/>
              <a:t>CELIACHIA</a:t>
            </a:r>
          </a:p>
          <a:p>
            <a:r>
              <a:rPr lang="it-IT" dirty="0"/>
              <a:t>OBESITA’</a:t>
            </a:r>
          </a:p>
          <a:p>
            <a:r>
              <a:rPr lang="it-IT" dirty="0"/>
              <a:t>MALATTIE CARDIACHE</a:t>
            </a:r>
          </a:p>
          <a:p>
            <a:r>
              <a:rPr lang="it-IT" dirty="0"/>
              <a:t>AUTISMO</a:t>
            </a:r>
          </a:p>
          <a:p>
            <a:r>
              <a:rPr lang="it-IT" dirty="0"/>
              <a:t>MORBO DI ALZHEIMER</a:t>
            </a:r>
          </a:p>
          <a:p>
            <a:r>
              <a:rPr lang="it-IT" dirty="0"/>
              <a:t>STERILITA’</a:t>
            </a:r>
          </a:p>
          <a:p>
            <a:r>
              <a:rPr lang="it-IT" dirty="0"/>
              <a:t>CANCRO</a:t>
            </a:r>
          </a:p>
          <a:p>
            <a:r>
              <a:rPr lang="it-IT" dirty="0"/>
              <a:t>ASMA</a:t>
            </a:r>
          </a:p>
          <a:p>
            <a:r>
              <a:rPr lang="it-IT" dirty="0"/>
              <a:t>SCLEROSI LATERALE AMIOTROFICA (SLA)</a:t>
            </a:r>
          </a:p>
          <a:p>
            <a:pPr marL="0" indent="0" algn="ctr">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Tree>
    <p:extLst>
      <p:ext uri="{BB962C8B-B14F-4D97-AF65-F5344CB8AC3E}">
        <p14:creationId xmlns:p14="http://schemas.microsoft.com/office/powerpoint/2010/main" val="5200451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a:spcBef>
                <a:spcPct val="0"/>
              </a:spcBef>
              <a:buNone/>
            </a:pPr>
            <a:r>
              <a:rPr lang="it-IT" altLang="it-IT" dirty="0"/>
              <a:t>L</a:t>
            </a:r>
            <a:r>
              <a:rPr lang="ja-JP" altLang="it-IT" dirty="0"/>
              <a:t>’</a:t>
            </a:r>
            <a:r>
              <a:rPr lang="it-IT" altLang="ja-JP" dirty="0"/>
              <a:t>esame olfattivo serve a scoprire e decifrare il bagaglio odoroso del vino. </a:t>
            </a:r>
          </a:p>
          <a:p>
            <a:pPr>
              <a:spcBef>
                <a:spcPct val="0"/>
              </a:spcBef>
              <a:buNone/>
            </a:pPr>
            <a:r>
              <a:rPr lang="it-IT" altLang="it-IT" dirty="0"/>
              <a:t>Questa fase è indispensabile innanzitutto per scoprire l</a:t>
            </a:r>
            <a:r>
              <a:rPr lang="ja-JP" altLang="it-IT" dirty="0"/>
              <a:t>’</a:t>
            </a:r>
            <a:r>
              <a:rPr lang="it-IT" altLang="ja-JP" dirty="0"/>
              <a:t>eventuale presenza di difetti ma soprattutto per verificare le caratteristiche positive della tipicità.</a:t>
            </a:r>
          </a:p>
          <a:p>
            <a:pPr>
              <a:spcBef>
                <a:spcPct val="0"/>
              </a:spcBef>
              <a:buNone/>
            </a:pPr>
            <a:r>
              <a:rPr lang="it-IT" altLang="it-IT" dirty="0"/>
              <a:t>Le sostanze responsabili dei profumi e degli aromi sono </a:t>
            </a:r>
            <a:r>
              <a:rPr lang="ja-JP" altLang="it-IT" dirty="0"/>
              <a:t>“</a:t>
            </a:r>
            <a:r>
              <a:rPr lang="it-IT" altLang="ja-JP" dirty="0"/>
              <a:t>volatili</a:t>
            </a:r>
            <a:r>
              <a:rPr lang="ja-JP" altLang="it-IT" dirty="0"/>
              <a:t>”</a:t>
            </a:r>
            <a:r>
              <a:rPr lang="it-IT" altLang="ja-JP" dirty="0"/>
              <a:t> hanno cioè la capacità di evaporare dalla parte liquida in cui sono disciolte.</a:t>
            </a:r>
          </a:p>
          <a:p>
            <a:pPr>
              <a:spcBef>
                <a:spcPct val="0"/>
              </a:spcBef>
              <a:buNone/>
            </a:pPr>
            <a:endParaRPr lang="it-IT" altLang="it-IT" dirty="0"/>
          </a:p>
          <a:p>
            <a:pPr marL="0" indent="0" algn="ctr">
              <a:buNone/>
            </a:pPr>
            <a:endParaRPr lang="it-IT" dirty="0"/>
          </a:p>
        </p:txBody>
      </p:sp>
    </p:spTree>
    <p:extLst>
      <p:ext uri="{BB962C8B-B14F-4D97-AF65-F5344CB8AC3E}">
        <p14:creationId xmlns:p14="http://schemas.microsoft.com/office/powerpoint/2010/main" val="2478109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buNone/>
            </a:pPr>
            <a:r>
              <a:rPr lang="it-IT" altLang="it-IT" dirty="0"/>
              <a:t>Le sostanze biochimiche  quali alcool, acidi grassi, aldeidi, chetoni, esteri, eteri, terpeni ed altri, in funzione del grado di invecchiamento, producono fino a 220 combinazioni aromatiche differenti che sono tradotte nei sentori codificati dal degustatore (primari, secondari, terziari).</a:t>
            </a:r>
          </a:p>
          <a:p>
            <a:pPr marL="0" indent="0" algn="ctr">
              <a:buNone/>
            </a:pPr>
            <a:endParaRPr lang="it-IT" dirty="0"/>
          </a:p>
        </p:txBody>
      </p:sp>
    </p:spTree>
    <p:extLst>
      <p:ext uri="{BB962C8B-B14F-4D97-AF65-F5344CB8AC3E}">
        <p14:creationId xmlns:p14="http://schemas.microsoft.com/office/powerpoint/2010/main" val="2893898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buNone/>
            </a:pPr>
            <a:r>
              <a:rPr lang="it-IT" altLang="it-IT" dirty="0"/>
              <a:t>Le uve hanno sentori tipici denominati </a:t>
            </a:r>
            <a:r>
              <a:rPr lang="ja-JP" altLang="it-IT" dirty="0"/>
              <a:t>“</a:t>
            </a:r>
            <a:r>
              <a:rPr lang="it-IT" altLang="ja-JP" dirty="0"/>
              <a:t>profumi primari</a:t>
            </a:r>
            <a:r>
              <a:rPr lang="ja-JP" altLang="it-IT" dirty="0"/>
              <a:t>”</a:t>
            </a:r>
            <a:r>
              <a:rPr lang="it-IT" altLang="ja-JP" dirty="0"/>
              <a:t>, cioè uno o più aromi distintivi (marcatori varietali) che si sviluppano nel momento della maturità fenolica (prima della vendemmia). Essi sono quindi necessariamente della tipologia di uva e non il frutto di </a:t>
            </a:r>
            <a:r>
              <a:rPr lang="ja-JP" altLang="it-IT" dirty="0"/>
              <a:t>“</a:t>
            </a:r>
            <a:r>
              <a:rPr lang="it-IT" altLang="ja-JP" dirty="0"/>
              <a:t>contaminazioni</a:t>
            </a:r>
            <a:r>
              <a:rPr lang="ja-JP" altLang="it-IT" dirty="0"/>
              <a:t>”</a:t>
            </a:r>
            <a:r>
              <a:rPr lang="it-IT" altLang="ja-JP" dirty="0"/>
              <a:t> aromatiche dell’area. Non è la vicinanza ad orti coltivati a pomodori che conferisce il tipico sentore al Merlot o di peperoni per il Cabernet…</a:t>
            </a:r>
            <a:endParaRPr lang="it-IT" altLang="it-IT" dirty="0"/>
          </a:p>
          <a:p>
            <a:pPr marL="0" indent="0" algn="ctr">
              <a:buNone/>
            </a:pPr>
            <a:endParaRPr lang="it-IT" dirty="0"/>
          </a:p>
        </p:txBody>
      </p:sp>
    </p:spTree>
    <p:extLst>
      <p:ext uri="{BB962C8B-B14F-4D97-AF65-F5344CB8AC3E}">
        <p14:creationId xmlns:p14="http://schemas.microsoft.com/office/powerpoint/2010/main" val="3467425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altLang="it-IT" b="1" dirty="0">
                <a:solidFill>
                  <a:srgbClr val="990033"/>
                </a:solidFill>
                <a:latin typeface="Arial" panose="020B0604020202020204" pitchFamily="34" charset="0"/>
                <a:ea typeface="MS PGothic" panose="020B0600070205080204" pitchFamily="34" charset="-128"/>
              </a:rPr>
              <a:t>OLFATTO</a:t>
            </a:r>
          </a:p>
          <a:p>
            <a:pPr marL="0" indent="0" algn="ctr">
              <a:buNone/>
            </a:pPr>
            <a:r>
              <a:rPr lang="it-IT" altLang="it-IT" b="1" dirty="0">
                <a:solidFill>
                  <a:srgbClr val="990033"/>
                </a:solidFill>
                <a:latin typeface="Arial" panose="020B0604020202020204" pitchFamily="34" charset="0"/>
                <a:ea typeface="MS PGothic" panose="020B0600070205080204" pitchFamily="34" charset="-128"/>
              </a:rPr>
              <a:t>Famiglie di profumi del vino</a:t>
            </a:r>
          </a:p>
          <a:p>
            <a:pPr marL="0" indent="0" algn="ctr">
              <a:buNone/>
            </a:pPr>
            <a:r>
              <a:rPr lang="it-IT" sz="2000" b="1" dirty="0">
                <a:solidFill>
                  <a:srgbClr val="990033"/>
                </a:solidFill>
                <a:latin typeface="Arial" panose="020B0604020202020204" pitchFamily="34" charset="0"/>
                <a:ea typeface="MS PGothic" panose="020B0600070205080204" pitchFamily="34" charset="-128"/>
              </a:rPr>
              <a:t>Indicazioni</a:t>
            </a:r>
          </a:p>
          <a:p>
            <a:pPr marL="0" marR="0" indent="0" algn="l" rtl="0" eaLnBrk="1" fontAlgn="base" latinLnBrk="0" hangingPunct="1">
              <a:spcBef>
                <a:spcPts val="0"/>
              </a:spcBef>
              <a:spcAft>
                <a:spcPts val="0"/>
              </a:spcAft>
              <a:buNone/>
            </a:pPr>
            <a:r>
              <a:rPr lang="it-IT" sz="2400" b="0" i="0" u="none" strike="noStrike" kern="1200" baseline="0" dirty="0">
                <a:ln>
                  <a:noFill/>
                </a:ln>
                <a:solidFill>
                  <a:srgbClr val="990033"/>
                </a:solidFill>
                <a:effectLst/>
                <a:latin typeface="Arial" panose="020B0604020202020204" pitchFamily="34" charset="0"/>
                <a:ea typeface="MS PGothic" panose="020B0600070205080204" pitchFamily="34" charset="-128"/>
              </a:rPr>
              <a:t>Floreali</a:t>
            </a:r>
            <a:endParaRPr lang="it-IT" sz="3200" b="0" i="0" u="none" strike="noStrike" dirty="0">
              <a:solidFill>
                <a:srgbClr val="990033"/>
              </a:solidFill>
              <a:effectLst/>
              <a:latin typeface="Arial" panose="020B0604020202020204" pitchFamily="34" charset="0"/>
            </a:endParaRPr>
          </a:p>
          <a:p>
            <a:pPr marL="0" marR="0" indent="0" algn="l" rtl="0" eaLnBrk="1" fontAlgn="base" latinLnBrk="0" hangingPunct="1">
              <a:spcBef>
                <a:spcPts val="0"/>
              </a:spcBef>
              <a:spcAft>
                <a:spcPts val="0"/>
              </a:spcAft>
              <a:buNone/>
            </a:pPr>
            <a:r>
              <a:rPr lang="it-IT" sz="2000" b="0" i="0" u="none" strike="noStrike" kern="1200" baseline="0" dirty="0">
                <a:ln>
                  <a:noFill/>
                </a:ln>
                <a:solidFill>
                  <a:srgbClr val="000000"/>
                </a:solidFill>
                <a:effectLst/>
                <a:latin typeface="Arial" panose="020B0604020202020204" pitchFamily="34" charset="0"/>
                <a:ea typeface="MS PGothic" panose="020B0600070205080204" pitchFamily="34" charset="-128"/>
              </a:rPr>
              <a:t>Acacia, Biancospino, Iris, Ginestra, Crisantemo, Rosa, Violetta, Geranio, Fior di vite, Fiori d</a:t>
            </a:r>
            <a:r>
              <a:rPr lang="ja-JP" sz="2000" b="0" i="0" u="none" strike="noStrike" kern="1200" baseline="0" dirty="0">
                <a:ln>
                  <a:noFill/>
                </a:ln>
                <a:solidFill>
                  <a:srgbClr val="000000"/>
                </a:solidFill>
                <a:effectLst/>
                <a:latin typeface="Arial" panose="020B0604020202020204" pitchFamily="34" charset="0"/>
                <a:ea typeface="Arial" panose="020B0604020202020204" pitchFamily="34" charset="0"/>
              </a:rPr>
              <a:t>’</a:t>
            </a:r>
            <a:r>
              <a:rPr lang="it-IT" sz="2000" b="0" i="0" u="none" strike="noStrike" kern="1200" baseline="0" dirty="0">
                <a:ln>
                  <a:noFill/>
                </a:ln>
                <a:solidFill>
                  <a:srgbClr val="000000"/>
                </a:solidFill>
                <a:effectLst/>
                <a:latin typeface="Arial" panose="020B0604020202020204" pitchFamily="34" charset="0"/>
                <a:ea typeface="MS PGothic" panose="020B0600070205080204" pitchFamily="34" charset="-128"/>
              </a:rPr>
              <a:t>arancio, Tiglio, Narciso, Giacinto, Trifoglio, Fiori di campo, Gelsomino, Artemisia…</a:t>
            </a:r>
            <a:endParaRPr lang="it-IT" sz="3200" b="0" i="0" u="none" strike="noStrike" dirty="0">
              <a:effectLst/>
              <a:latin typeface="Arial" panose="020B0604020202020204" pitchFamily="34" charset="0"/>
            </a:endParaRPr>
          </a:p>
          <a:p>
            <a:pPr marL="0" marR="0" indent="0" algn="l" rtl="0" eaLnBrk="1" fontAlgn="base" latinLnBrk="0" hangingPunct="1">
              <a:spcBef>
                <a:spcPts val="0"/>
              </a:spcBef>
              <a:spcAft>
                <a:spcPts val="0"/>
              </a:spcAft>
              <a:buNone/>
            </a:pPr>
            <a:endParaRPr lang="it-IT" sz="2400" b="0" i="0" u="none" strike="noStrike" kern="1200" baseline="0" dirty="0">
              <a:ln>
                <a:noFill/>
              </a:ln>
              <a:solidFill>
                <a:srgbClr val="000000"/>
              </a:solidFill>
              <a:effectLst/>
              <a:latin typeface="Arial" panose="020B060402020202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Fruttati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0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Frutti di Bosco (Ribes, Lamponi, Mirtilli, More…) Ciliegia, Prugna, Mela, Marasca, Fragola, Pera, Agrumi (Mandarino, Pompelmo, Limone, Cedro, Bergamotto…) Frutti esotici (Banana, Ananas, Papaia, Mango…) Albicocca, Melograno…</a:t>
            </a:r>
          </a:p>
          <a:p>
            <a:pPr marL="0" indent="0" algn="ctr">
              <a:buNone/>
            </a:pPr>
            <a:endParaRPr lang="it-IT" sz="2000" dirty="0">
              <a:solidFill>
                <a:srgbClr val="990033"/>
              </a:solidFill>
            </a:endParaRPr>
          </a:p>
        </p:txBody>
      </p:sp>
    </p:spTree>
    <p:extLst>
      <p:ext uri="{BB962C8B-B14F-4D97-AF65-F5344CB8AC3E}">
        <p14:creationId xmlns:p14="http://schemas.microsoft.com/office/powerpoint/2010/main" val="3139525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20000"/>
          </a:bodyPr>
          <a:lstStyle/>
          <a:p>
            <a:pPr marL="0" indent="0" algn="ctr">
              <a:buNone/>
            </a:pPr>
            <a:endParaRPr lang="it-IT" altLang="it-IT" b="1" dirty="0">
              <a:solidFill>
                <a:srgbClr val="990033"/>
              </a:solidFill>
              <a:latin typeface="Arial" panose="020B0604020202020204" pitchFamily="34" charset="0"/>
              <a:ea typeface="MS PGothic" panose="020B0600070205080204" pitchFamily="34" charset="-128"/>
            </a:endParaRPr>
          </a:p>
          <a:p>
            <a:pPr marL="0" indent="0" algn="ctr">
              <a:buNone/>
            </a:pPr>
            <a:r>
              <a:rPr lang="it-IT" altLang="it-IT" b="1" dirty="0">
                <a:solidFill>
                  <a:srgbClr val="990033"/>
                </a:solidFill>
                <a:latin typeface="Arial" panose="020B0604020202020204" pitchFamily="34" charset="0"/>
                <a:ea typeface="MS PGothic" panose="020B0600070205080204" pitchFamily="34" charset="-128"/>
              </a:rPr>
              <a:t>OLFATTO</a:t>
            </a:r>
          </a:p>
          <a:p>
            <a:pPr marL="0" indent="0" algn="ctr">
              <a:buNone/>
            </a:pPr>
            <a:r>
              <a:rPr lang="it-IT" altLang="it-IT" b="1" dirty="0">
                <a:solidFill>
                  <a:srgbClr val="990033"/>
                </a:solidFill>
                <a:latin typeface="Arial" panose="020B0604020202020204" pitchFamily="34" charset="0"/>
                <a:ea typeface="MS PGothic" panose="020B0600070205080204" pitchFamily="34" charset="-128"/>
              </a:rPr>
              <a:t>Famiglie di profumi del vino</a:t>
            </a:r>
          </a:p>
          <a:p>
            <a:pPr marL="0" indent="0" algn="ctr">
              <a:buNone/>
            </a:pPr>
            <a:r>
              <a:rPr lang="it-IT" sz="2000" b="1" dirty="0">
                <a:solidFill>
                  <a:srgbClr val="990033"/>
                </a:solidFill>
                <a:latin typeface="Arial" panose="020B0604020202020204" pitchFamily="34" charset="0"/>
                <a:ea typeface="MS PGothic" panose="020B0600070205080204" pitchFamily="34" charset="-128"/>
              </a:rPr>
              <a:t>Indicazioni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Frutti secchi e confetture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Prugna secca, Fico secco, Frutta cotta, mandorla, Nocciola, Uva passa, Noce di cocco, Carrube, Confettura di prugne , Albicocche, Ciliegie….</a:t>
            </a:r>
          </a:p>
          <a:p>
            <a:pPr marL="0" indent="0" algn="ctr">
              <a:buNone/>
            </a:pPr>
            <a:endParaRPr lang="it-IT" dirty="0"/>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Erbacei e vegetali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Erba, Foglie, Fieno, Mallo di noce, Sottobosco, Fungo, tartufo, Peperone verde,  Foglia di pomodoro, Felce, Muschio, Alghe marine, Verdure, Frutta acerba….</a:t>
            </a:r>
          </a:p>
          <a:p>
            <a:pPr marL="0" indent="0" algn="ctr">
              <a:buNone/>
            </a:pPr>
            <a:endParaRPr lang="it-IT" dirty="0"/>
          </a:p>
        </p:txBody>
      </p:sp>
    </p:spTree>
    <p:extLst>
      <p:ext uri="{BB962C8B-B14F-4D97-AF65-F5344CB8AC3E}">
        <p14:creationId xmlns:p14="http://schemas.microsoft.com/office/powerpoint/2010/main" val="22726694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altLang="it-IT" b="1" dirty="0">
                <a:solidFill>
                  <a:srgbClr val="990033"/>
                </a:solidFill>
                <a:latin typeface="Arial" panose="020B0604020202020204" pitchFamily="34" charset="0"/>
                <a:ea typeface="MS PGothic" panose="020B0600070205080204" pitchFamily="34" charset="-128"/>
              </a:rPr>
              <a:t>OLFATTO</a:t>
            </a:r>
          </a:p>
          <a:p>
            <a:pPr marL="0" indent="0" algn="ctr">
              <a:buNone/>
            </a:pPr>
            <a:r>
              <a:rPr lang="it-IT" altLang="it-IT" b="1" dirty="0">
                <a:solidFill>
                  <a:srgbClr val="990033"/>
                </a:solidFill>
                <a:latin typeface="Arial" panose="020B0604020202020204" pitchFamily="34" charset="0"/>
                <a:ea typeface="MS PGothic" panose="020B0600070205080204" pitchFamily="34" charset="-128"/>
              </a:rPr>
              <a:t>Famiglie di profumi del vino</a:t>
            </a:r>
          </a:p>
          <a:p>
            <a:pPr marL="0" indent="0" algn="ctr">
              <a:buNone/>
            </a:pPr>
            <a:r>
              <a:rPr lang="it-IT" sz="2000" b="1" dirty="0">
                <a:solidFill>
                  <a:srgbClr val="990033"/>
                </a:solidFill>
                <a:latin typeface="Arial" panose="020B0604020202020204" pitchFamily="34" charset="0"/>
                <a:ea typeface="MS PGothic" panose="020B0600070205080204" pitchFamily="34" charset="-128"/>
              </a:rPr>
              <a:t>Indicazioni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Erbe aromatiche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Salvia, Aneto, Finocchio, Alloro, Origano, Timo, Basilico, Foglia di tè, Ginepro, Pino, Prezzemolo, Maggiorana, Lavanda, Menta, Rosmarino….</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Speziati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Pepe nero, Pepe verde, Pepe Rosa, Anice, Anice Stellato, Chiodi di garofano, Liquirizia, Cannella, Noce Moscata, Vaniglia, Zenzero, Zafferano…</a:t>
            </a:r>
          </a:p>
          <a:p>
            <a:pPr marL="0" indent="0" algn="ctr">
              <a:buNone/>
            </a:pPr>
            <a:endParaRPr lang="it-IT" dirty="0"/>
          </a:p>
        </p:txBody>
      </p:sp>
    </p:spTree>
    <p:extLst>
      <p:ext uri="{BB962C8B-B14F-4D97-AF65-F5344CB8AC3E}">
        <p14:creationId xmlns:p14="http://schemas.microsoft.com/office/powerpoint/2010/main" val="26787184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altLang="it-IT" b="1" dirty="0">
                <a:solidFill>
                  <a:srgbClr val="990033"/>
                </a:solidFill>
                <a:latin typeface="Arial" panose="020B0604020202020204" pitchFamily="34" charset="0"/>
                <a:ea typeface="MS PGothic" panose="020B0600070205080204" pitchFamily="34" charset="-128"/>
              </a:rPr>
              <a:t>OLFATTO</a:t>
            </a:r>
          </a:p>
          <a:p>
            <a:pPr marL="0" indent="0" algn="ctr">
              <a:buNone/>
            </a:pPr>
            <a:r>
              <a:rPr lang="it-IT" altLang="it-IT" b="1" dirty="0">
                <a:solidFill>
                  <a:srgbClr val="990033"/>
                </a:solidFill>
                <a:latin typeface="Arial" panose="020B0604020202020204" pitchFamily="34" charset="0"/>
                <a:ea typeface="MS PGothic" panose="020B0600070205080204" pitchFamily="34" charset="-128"/>
              </a:rPr>
              <a:t>Famiglie di profumi del vino</a:t>
            </a:r>
          </a:p>
          <a:p>
            <a:pPr marL="0" indent="0" algn="ctr">
              <a:buNone/>
            </a:pPr>
            <a:r>
              <a:rPr lang="it-IT" sz="2000" b="1" dirty="0">
                <a:solidFill>
                  <a:srgbClr val="990033"/>
                </a:solidFill>
                <a:latin typeface="Arial" panose="020B0604020202020204" pitchFamily="34" charset="0"/>
                <a:ea typeface="MS PGothic" panose="020B0600070205080204" pitchFamily="34" charset="-128"/>
              </a:rPr>
              <a:t>Indicazioni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Tostati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Caffè, Cacao, Caucciù, Caramello, Pane tostato, Cioccolato, Mandorla tostata, Creosoto, Orzo tostato, Affumicato, </a:t>
            </a:r>
            <a:r>
              <a:rPr kumimoji="0" lang="it-IT" altLang="it-IT" sz="2800" b="0" i="0" u="none" strike="noStrike" cap="none" normalizeH="0" baseline="0" dirty="0" err="1">
                <a:ln>
                  <a:noFill/>
                </a:ln>
                <a:solidFill>
                  <a:srgbClr val="000000"/>
                </a:solidFill>
                <a:effectLst/>
                <a:latin typeface="Arial" panose="020B0604020202020204" pitchFamily="34" charset="0"/>
                <a:ea typeface="MS PGothic" panose="020B0600070205080204" pitchFamily="34" charset="-128"/>
              </a:rPr>
              <a:t>Goudron</a:t>
            </a: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(catrame)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Animali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Cuoio, Pelliccia, Pipì di gatto, Ambra, Selvaggina,  Sudore, Foxy (selvatico), Pellame, Piume bagnate…</a:t>
            </a:r>
          </a:p>
          <a:p>
            <a:pPr marL="0" indent="0" algn="ctr">
              <a:buNone/>
            </a:pPr>
            <a:endParaRPr lang="it-IT" dirty="0"/>
          </a:p>
        </p:txBody>
      </p:sp>
    </p:spTree>
    <p:extLst>
      <p:ext uri="{BB962C8B-B14F-4D97-AF65-F5344CB8AC3E}">
        <p14:creationId xmlns:p14="http://schemas.microsoft.com/office/powerpoint/2010/main" val="38329266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altLang="it-IT" b="1" dirty="0">
                <a:solidFill>
                  <a:srgbClr val="990033"/>
                </a:solidFill>
                <a:latin typeface="Arial" panose="020B0604020202020204" pitchFamily="34" charset="0"/>
                <a:ea typeface="MS PGothic" panose="020B0600070205080204" pitchFamily="34" charset="-128"/>
              </a:rPr>
              <a:t>OLFATTO</a:t>
            </a:r>
          </a:p>
          <a:p>
            <a:pPr marL="0" indent="0" algn="ctr">
              <a:buNone/>
            </a:pPr>
            <a:r>
              <a:rPr lang="it-IT" altLang="it-IT" b="1" dirty="0">
                <a:solidFill>
                  <a:srgbClr val="990033"/>
                </a:solidFill>
                <a:latin typeface="Arial" panose="020B0604020202020204" pitchFamily="34" charset="0"/>
                <a:ea typeface="MS PGothic" panose="020B0600070205080204" pitchFamily="34" charset="-128"/>
              </a:rPr>
              <a:t>Famiglie di profumi del vino</a:t>
            </a:r>
          </a:p>
          <a:p>
            <a:pPr marL="0" indent="0" algn="ctr">
              <a:buNone/>
            </a:pPr>
            <a:r>
              <a:rPr lang="it-IT" sz="2000" b="1" dirty="0">
                <a:solidFill>
                  <a:srgbClr val="990033"/>
                </a:solidFill>
                <a:latin typeface="Arial" panose="020B0604020202020204" pitchFamily="34" charset="0"/>
                <a:ea typeface="MS PGothic" panose="020B0600070205080204" pitchFamily="34" charset="-128"/>
              </a:rPr>
              <a:t>Indicazioni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Eterei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Cera, Sapone, Smalto, Ceralacca, Caramella Inglese, Acid grassi, </a:t>
            </a:r>
            <a:r>
              <a:rPr kumimoji="0" lang="it-IT" altLang="it-IT" sz="2800" b="0" i="0" u="none" strike="noStrike" cap="none" normalizeH="0" baseline="0" dirty="0" err="1">
                <a:ln>
                  <a:noFill/>
                </a:ln>
                <a:solidFill>
                  <a:srgbClr val="000000"/>
                </a:solidFill>
                <a:effectLst/>
                <a:latin typeface="Arial" panose="020B0604020202020204" pitchFamily="34" charset="0"/>
                <a:ea typeface="MS PGothic" panose="020B0600070205080204" pitchFamily="34" charset="-128"/>
              </a:rPr>
              <a:t>Acetalizzazione</a:t>
            </a: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esterificazione, eterificazione….</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400" b="0" i="0" u="none" strike="noStrike" cap="none" normalizeH="0" baseline="0" dirty="0">
                <a:ln>
                  <a:noFill/>
                </a:ln>
                <a:solidFill>
                  <a:srgbClr val="990033"/>
                </a:solidFill>
                <a:effectLst/>
                <a:latin typeface="Arial" panose="020B0604020202020204" pitchFamily="34" charset="0"/>
                <a:ea typeface="MS PGothic" panose="020B0600070205080204" pitchFamily="34" charset="-128"/>
              </a:rPr>
              <a:t>DIVERSI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Miele, Tabacco, Crosta di Pane, Farina, Lievito, Formaggio, Aceto, Zolfo, Medicinali, Plastica, Legno</a:t>
            </a:r>
          </a:p>
          <a:p>
            <a:pPr marL="0" indent="0" algn="ctr">
              <a:buNone/>
            </a:pPr>
            <a:endParaRPr lang="it-IT" dirty="0"/>
          </a:p>
        </p:txBody>
      </p:sp>
    </p:spTree>
    <p:extLst>
      <p:ext uri="{BB962C8B-B14F-4D97-AF65-F5344CB8AC3E}">
        <p14:creationId xmlns:p14="http://schemas.microsoft.com/office/powerpoint/2010/main" val="18048262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publicdomainpictures.net/pictures/6000/nahled/2235-1265879934cIvd.jpg">
            <a:extLst>
              <a:ext uri="{FF2B5EF4-FFF2-40B4-BE49-F238E27FC236}">
                <a16:creationId xmlns="" xmlns:a16="http://schemas.microsoft.com/office/drawing/2014/main" id="{83029347-7375-41A0-8CD9-43FEAF044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75384"/>
            <a:ext cx="6709389" cy="671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059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a:buNone/>
            </a:pPr>
            <a:r>
              <a:rPr lang="it-IT" b="1" dirty="0">
                <a:solidFill>
                  <a:srgbClr val="990033"/>
                </a:solidFill>
                <a:latin typeface="Arial" panose="020B0604020202020204" pitchFamily="34" charset="0"/>
                <a:cs typeface="Arial" panose="020B0604020202020204" pitchFamily="34" charset="0"/>
              </a:rPr>
              <a:t>Primari</a:t>
            </a:r>
          </a:p>
          <a:p>
            <a:pPr marL="0" indent="0">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sono originati dalle uve impiegate e discendono dalla varietà del vitigno. Essi sono preesistenti al vino, sono contenuti nella buccia dell’</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acino e vengono trasmessi al vino durante la macerazione e la fermentazione. </a:t>
            </a:r>
          </a:p>
          <a:p>
            <a:pPr marL="0" indent="0">
              <a:buNone/>
            </a:pPr>
            <a:endParaRPr lang="it-IT" b="1" i="1" dirty="0">
              <a:solidFill>
                <a:srgbClr val="990033"/>
              </a:solidFill>
              <a:latin typeface="Arial" panose="020B0604020202020204" pitchFamily="34" charset="0"/>
              <a:cs typeface="Arial" panose="020B0604020202020204" pitchFamily="34" charset="0"/>
            </a:endParaRPr>
          </a:p>
          <a:p>
            <a:pPr eaLnBrk="1" hangingPunct="1">
              <a:spcBef>
                <a:spcPct val="0"/>
              </a:spcBef>
              <a:buFontTx/>
              <a:buNone/>
            </a:pPr>
            <a:endParaRPr lang="it-IT" dirty="0"/>
          </a:p>
        </p:txBody>
      </p:sp>
    </p:spTree>
    <p:extLst>
      <p:ext uri="{BB962C8B-B14F-4D97-AF65-F5344CB8AC3E}">
        <p14:creationId xmlns:p14="http://schemas.microsoft.com/office/powerpoint/2010/main" val="77466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sp>
        <p:nvSpPr>
          <p:cNvPr id="3" name="Segnaposto contenuto 2">
            <a:extLst>
              <a:ext uri="{FF2B5EF4-FFF2-40B4-BE49-F238E27FC236}">
                <a16:creationId xmlns="" xmlns:a16="http://schemas.microsoft.com/office/drawing/2014/main" id="{1053EB45-C76C-4CC7-926B-E2B2E62EF65B}"/>
              </a:ext>
            </a:extLst>
          </p:cNvPr>
          <p:cNvSpPr>
            <a:spLocks noGrp="1"/>
          </p:cNvSpPr>
          <p:nvPr>
            <p:ph idx="1"/>
          </p:nvPr>
        </p:nvSpPr>
        <p:spPr/>
        <p:txBody>
          <a:bodyPr>
            <a:normAutofit fontScale="92500" lnSpcReduction="10000"/>
          </a:bodyPr>
          <a:lstStyle/>
          <a:p>
            <a:pPr marL="0" indent="0">
              <a:buNone/>
            </a:pPr>
            <a:r>
              <a:rPr lang="it-IT" dirty="0">
                <a:solidFill>
                  <a:srgbClr val="990033"/>
                </a:solidFill>
              </a:rPr>
              <a:t>E inoltre…..</a:t>
            </a:r>
          </a:p>
          <a:p>
            <a:r>
              <a:rPr lang="it-IT" dirty="0"/>
              <a:t>Nello stato argentino del Chaco si è verificato un esponenziale aumento di bambini nati con gravi o gravissime malformazioni fisiche.</a:t>
            </a:r>
          </a:p>
          <a:p>
            <a:r>
              <a:rPr lang="it-IT" dirty="0"/>
              <a:t>In Cina l’importazione massiccia di </a:t>
            </a:r>
            <a:r>
              <a:rPr lang="it-IT" dirty="0" err="1"/>
              <a:t>soya</a:t>
            </a:r>
            <a:r>
              <a:rPr lang="it-IT" dirty="0"/>
              <a:t> OGM trattata con il </a:t>
            </a:r>
            <a:r>
              <a:rPr lang="it-IT" dirty="0" err="1"/>
              <a:t>RoundUp</a:t>
            </a:r>
            <a:r>
              <a:rPr lang="it-IT" dirty="0"/>
              <a:t> ha visto crescere nella popolazione infertilità, autismo, Parkinson.</a:t>
            </a:r>
          </a:p>
          <a:p>
            <a:r>
              <a:rPr lang="it-IT" dirty="0"/>
              <a:t>Nello stato di Washington negli ultimi anni è cresciuto in maniera abnorme la nascita di bambini malformati.</a:t>
            </a:r>
          </a:p>
          <a:p>
            <a:r>
              <a:rPr lang="it-IT" dirty="0"/>
              <a:t>Tantissimi studi pubblicati in tutto il mondo hanno dimostrato che il glifosato causa l’anencefalia nelle rane</a:t>
            </a:r>
          </a:p>
          <a:p>
            <a:pPr marL="0" indent="0">
              <a:buNone/>
            </a:pPr>
            <a:endParaRPr lang="it-IT" dirty="0"/>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25945"/>
            <a:ext cx="2025747" cy="1561113"/>
          </a:xfrm>
          <a:prstGeom prst="rect">
            <a:avLst/>
          </a:prstGeom>
        </p:spPr>
      </p:pic>
    </p:spTree>
    <p:extLst>
      <p:ext uri="{BB962C8B-B14F-4D97-AF65-F5344CB8AC3E}">
        <p14:creationId xmlns:p14="http://schemas.microsoft.com/office/powerpoint/2010/main" val="6094368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a:buNone/>
            </a:pPr>
            <a:r>
              <a:rPr lang="it-IT" b="1" dirty="0">
                <a:solidFill>
                  <a:srgbClr val="990033"/>
                </a:solidFill>
                <a:latin typeface="Arial" panose="020B0604020202020204" pitchFamily="34" charset="0"/>
                <a:cs typeface="Arial" panose="020B0604020202020204" pitchFamily="34" charset="0"/>
              </a:rPr>
              <a:t>Primari</a:t>
            </a:r>
          </a:p>
          <a:p>
            <a:pPr>
              <a:spcBef>
                <a:spcPct val="0"/>
              </a:spcBef>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Vitigni diversi danno uve diversamente profumate. alcuni di loro sono particolarmente aromatici, tanto che i vini da essi ricavati vengono appunto definiti </a:t>
            </a:r>
            <a:r>
              <a:rPr kumimoji="0" lang="ja-JP"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aromatici</a:t>
            </a:r>
            <a:r>
              <a:rPr kumimoji="0" lang="ja-JP"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in quanto caratterizzati da un profumo tanto penetrante quanto caratteristico e particolare, determinato in gran parte dai terpeni. </a:t>
            </a:r>
          </a:p>
          <a:p>
            <a:pPr eaLnBrk="1" hangingPunct="1">
              <a:spcBef>
                <a:spcPct val="0"/>
              </a:spcBef>
              <a:buFontTx/>
              <a:buNone/>
            </a:pPr>
            <a:endParaRPr lang="it-IT" dirty="0"/>
          </a:p>
        </p:txBody>
      </p:sp>
    </p:spTree>
    <p:extLst>
      <p:ext uri="{BB962C8B-B14F-4D97-AF65-F5344CB8AC3E}">
        <p14:creationId xmlns:p14="http://schemas.microsoft.com/office/powerpoint/2010/main" val="393359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fontAlgn="base">
              <a:lnSpc>
                <a:spcPct val="100000"/>
              </a:lnSpc>
              <a:spcBef>
                <a:spcPct val="0"/>
              </a:spcBef>
              <a:spcAft>
                <a:spcPct val="0"/>
              </a:spcAft>
              <a:buNone/>
            </a:pPr>
            <a:r>
              <a:rPr lang="it-IT" b="1" dirty="0">
                <a:solidFill>
                  <a:srgbClr val="990033"/>
                </a:solidFill>
                <a:latin typeface="Arial" panose="020B0604020202020204" pitchFamily="34" charset="0"/>
                <a:cs typeface="Arial" panose="020B0604020202020204" pitchFamily="34" charset="0"/>
              </a:rPr>
              <a:t>Primari</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È questo, ad esempio, il caso del moscato, ma anche di vitigni quali il riesling, il </a:t>
            </a:r>
            <a:r>
              <a:rPr kumimoji="0" lang="it-IT" altLang="it-IT" sz="2800" b="0" i="0" u="none" strike="noStrike" cap="none" normalizeH="0" baseline="0" dirty="0" err="1">
                <a:ln>
                  <a:noFill/>
                </a:ln>
                <a:solidFill>
                  <a:srgbClr val="000000"/>
                </a:solidFill>
                <a:effectLst/>
                <a:latin typeface="Arial" panose="020B0604020202020204" pitchFamily="34" charset="0"/>
                <a:ea typeface="MS PGothic" panose="020B0600070205080204" pitchFamily="34" charset="-128"/>
              </a:rPr>
              <a:t>gewürztraminer</a:t>
            </a: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(Traminer aromatico), il </a:t>
            </a:r>
            <a:r>
              <a:rPr kumimoji="0" lang="it-IT" altLang="it-IT" sz="2800" b="0" i="0" u="none" strike="noStrike" cap="none" normalizeH="0" baseline="0" dirty="0" err="1">
                <a:ln>
                  <a:noFill/>
                </a:ln>
                <a:solidFill>
                  <a:srgbClr val="000000"/>
                </a:solidFill>
                <a:effectLst/>
                <a:latin typeface="Arial" panose="020B0604020202020204" pitchFamily="34" charset="0"/>
                <a:ea typeface="MS PGothic" panose="020B0600070205080204" pitchFamily="34" charset="-128"/>
              </a:rPr>
              <a:t>silvaner</a:t>
            </a: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molti vitigni hanno il loro profumo tipico, ad esempio: il peperone verde nel Cabernet sauvignon, i piccoli frutti di bosco nel Pinot noir, il pepe nel </a:t>
            </a:r>
            <a:r>
              <a:rPr kumimoji="0" lang="it-IT" altLang="it-IT" sz="2800" b="0" i="0" u="none" strike="noStrike" cap="none" normalizeH="0" baseline="0" dirty="0" err="1">
                <a:ln>
                  <a:noFill/>
                </a:ln>
                <a:solidFill>
                  <a:srgbClr val="000000"/>
                </a:solidFill>
                <a:effectLst/>
                <a:latin typeface="Arial" panose="020B0604020202020204" pitchFamily="34" charset="0"/>
                <a:ea typeface="MS PGothic" panose="020B0600070205080204" pitchFamily="34" charset="-128"/>
              </a:rPr>
              <a:t>syrah</a:t>
            </a: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la ciliegia nel sangiovese, la viola nel Nebbiolo, i sentori d</a:t>
            </a:r>
            <a:r>
              <a:rPr kumimoji="0" lang="ja-JP"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erba nel merlot..</a:t>
            </a:r>
            <a:endPar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endParaRPr>
          </a:p>
          <a:p>
            <a:pPr eaLnBrk="1" hangingPunct="1">
              <a:spcBef>
                <a:spcPct val="0"/>
              </a:spcBef>
              <a:buFontTx/>
              <a:buNone/>
            </a:pPr>
            <a:endParaRPr lang="it-IT" dirty="0"/>
          </a:p>
        </p:txBody>
      </p:sp>
    </p:spTree>
    <p:extLst>
      <p:ext uri="{BB962C8B-B14F-4D97-AF65-F5344CB8AC3E}">
        <p14:creationId xmlns:p14="http://schemas.microsoft.com/office/powerpoint/2010/main" val="15756646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fontAlgn="base">
              <a:lnSpc>
                <a:spcPct val="100000"/>
              </a:lnSpc>
              <a:spcBef>
                <a:spcPct val="0"/>
              </a:spcBef>
              <a:spcAft>
                <a:spcPct val="0"/>
              </a:spcAft>
              <a:buNone/>
            </a:pPr>
            <a:r>
              <a:rPr lang="it-IT" b="1" dirty="0">
                <a:solidFill>
                  <a:srgbClr val="990033"/>
                </a:solidFill>
                <a:latin typeface="Arial" panose="020B0604020202020204" pitchFamily="34" charset="0"/>
                <a:cs typeface="Arial" panose="020B0604020202020204" pitchFamily="34" charset="0"/>
              </a:rPr>
              <a:t>Primari</a:t>
            </a:r>
          </a:p>
          <a:p>
            <a:pPr eaLnBrk="1" hangingPunct="1">
              <a:spcBef>
                <a:spcPct val="0"/>
              </a:spcBef>
              <a:buFontTx/>
              <a:buNone/>
            </a:pP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Tuttavia i profumi primari sono estremamente condizionati da molti e diversi fattori, quali il clima, il terreno, l</a:t>
            </a:r>
            <a:r>
              <a:rPr kumimoji="0" lang="ja-JP"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insolazione, il grado di maturazione delle uve, i modi di coltivazione e le pratiche di vinificazione</a:t>
            </a:r>
            <a:endParaRPr lang="it-IT" dirty="0"/>
          </a:p>
        </p:txBody>
      </p:sp>
    </p:spTree>
    <p:extLst>
      <p:ext uri="{BB962C8B-B14F-4D97-AF65-F5344CB8AC3E}">
        <p14:creationId xmlns:p14="http://schemas.microsoft.com/office/powerpoint/2010/main" val="19734270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eaLnBrk="1" hangingPunct="1">
              <a:spcBef>
                <a:spcPct val="0"/>
              </a:spcBef>
              <a:buFontTx/>
              <a:buNone/>
            </a:pPr>
            <a:r>
              <a:rPr lang="it-IT" b="1" dirty="0">
                <a:solidFill>
                  <a:srgbClr val="990033"/>
                </a:solidFill>
                <a:latin typeface="Arial" panose="020B0604020202020204" pitchFamily="34" charset="0"/>
                <a:cs typeface="Arial" panose="020B0604020202020204" pitchFamily="34" charset="0"/>
              </a:rPr>
              <a:t>Secondari</a:t>
            </a:r>
          </a:p>
          <a:p>
            <a:pPr eaLnBrk="1" hangingPunct="1">
              <a:spcBef>
                <a:spcPct val="0"/>
              </a:spcBef>
              <a:buFontTx/>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I profumi secondari sono quelli che vengono originati durante i processi di vinificazione. </a:t>
            </a:r>
          </a:p>
          <a:p>
            <a:pPr eaLnBrk="1" hangingPunct="1">
              <a:spcBef>
                <a:spcPct val="0"/>
              </a:spcBef>
              <a:buFontTx/>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 Tra di essi possiamo distinguere gli aromi </a:t>
            </a:r>
            <a:r>
              <a:rPr kumimoji="0" lang="it-IT" altLang="it-IT" sz="2800" b="0" i="0" u="none" strike="noStrike" cap="none" normalizeH="0" baseline="0" dirty="0" err="1">
                <a:ln>
                  <a:noFill/>
                </a:ln>
                <a:solidFill>
                  <a:srgbClr val="000000"/>
                </a:solidFill>
                <a:effectLst/>
                <a:latin typeface="Arial" panose="020B0604020202020204" pitchFamily="34" charset="0"/>
                <a:ea typeface="MS PGothic" panose="020B0600070205080204" pitchFamily="34" charset="-128"/>
              </a:rPr>
              <a:t>pre</a:t>
            </a: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-fermentativi, che vengono generati al momento della pigiatura delle uve ed hanno un carattere decisamente vegetale (frutta acerba), talvolta neppure gradevole, ma destinato ad evolversi nel prosieguo delle operazioni di vinificazione. </a:t>
            </a:r>
            <a:endParaRPr lang="it-IT" b="1" dirty="0">
              <a:solidFill>
                <a:srgbClr val="9900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3720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a:spcBef>
                <a:spcPct val="0"/>
              </a:spcBef>
              <a:buNone/>
            </a:pPr>
            <a:r>
              <a:rPr lang="it-IT" b="1" dirty="0">
                <a:solidFill>
                  <a:srgbClr val="990033"/>
                </a:solidFill>
                <a:latin typeface="Arial" panose="020B0604020202020204" pitchFamily="34" charset="0"/>
                <a:cs typeface="Arial" panose="020B0604020202020204" pitchFamily="34" charset="0"/>
              </a:rPr>
              <a:t>Secondari</a:t>
            </a:r>
          </a:p>
          <a:p>
            <a:pPr eaLnBrk="1" hangingPunct="1">
              <a:spcBef>
                <a:spcPct val="0"/>
              </a:spcBef>
              <a:buFontTx/>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Gli aromi fermentativi propriamente detti si formano invece durante le varie fasi della fermentazione alcolica e sono causati dall’</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alcol etilico, dall’anidride carbonica, dai prodotti secondari della fermentazione (esteri, alcoli superiori, aldeidi ed acidi), dal tipo di lieviti. </a:t>
            </a:r>
            <a:endParaRPr lang="it-IT" dirty="0"/>
          </a:p>
        </p:txBody>
      </p:sp>
    </p:spTree>
    <p:extLst>
      <p:ext uri="{BB962C8B-B14F-4D97-AF65-F5344CB8AC3E}">
        <p14:creationId xmlns:p14="http://schemas.microsoft.com/office/powerpoint/2010/main" val="14368675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a:buNone/>
            </a:pPr>
            <a:r>
              <a:rPr lang="it-IT" b="1" dirty="0">
                <a:solidFill>
                  <a:srgbClr val="990033"/>
                </a:solidFill>
                <a:latin typeface="Arial" panose="020B0604020202020204" pitchFamily="34" charset="0"/>
                <a:cs typeface="Arial" panose="020B0604020202020204" pitchFamily="34" charset="0"/>
              </a:rPr>
              <a:t>Secondari</a:t>
            </a:r>
          </a:p>
          <a:p>
            <a:pPr eaLnBrk="1" hangingPunct="1">
              <a:spcBef>
                <a:spcPct val="0"/>
              </a:spcBef>
              <a:buFontTx/>
              <a:buNone/>
            </a:pP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Un ruolo particolare per la loro finezza e la loro intensità è giocato dalle temperature di vinificazione, in quanto a basse temperature è più alta la formazione degli esteri. </a:t>
            </a:r>
            <a:endParaRPr lang="it-IT" dirty="0"/>
          </a:p>
        </p:txBody>
      </p:sp>
    </p:spTree>
    <p:extLst>
      <p:ext uri="{BB962C8B-B14F-4D97-AF65-F5344CB8AC3E}">
        <p14:creationId xmlns:p14="http://schemas.microsoft.com/office/powerpoint/2010/main" val="27529822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a:buNone/>
            </a:pPr>
            <a:r>
              <a:rPr lang="it-IT" b="1" dirty="0">
                <a:solidFill>
                  <a:srgbClr val="990033"/>
                </a:solidFill>
                <a:latin typeface="Arial" panose="020B0604020202020204" pitchFamily="34" charset="0"/>
                <a:cs typeface="Arial" panose="020B0604020202020204" pitchFamily="34" charset="0"/>
              </a:rPr>
              <a:t>Terziari</a:t>
            </a:r>
          </a:p>
          <a:p>
            <a:pPr>
              <a:spcBef>
                <a:spcPct val="0"/>
              </a:spcBef>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I profumi terziari si formano invece durante l</a:t>
            </a:r>
            <a:r>
              <a:rPr kumimoji="0" lang="ja-JP"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affinamento, la maturazione e l</a:t>
            </a:r>
            <a:r>
              <a:rPr kumimoji="0" lang="ja-JP"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invecchiamento del vino. Questi processi avvengono prima in botte, subendo una lenta ossidazione, e successivamente in bottiglia, cioè in un ambiente anaerobico (privo di ossigeno). </a:t>
            </a:r>
          </a:p>
          <a:p>
            <a:pPr eaLnBrk="1" hangingPunct="1">
              <a:spcBef>
                <a:spcPct val="0"/>
              </a:spcBef>
              <a:buFontTx/>
              <a:buNone/>
            </a:pPr>
            <a:endParaRPr lang="it-IT" dirty="0"/>
          </a:p>
        </p:txBody>
      </p:sp>
    </p:spTree>
    <p:extLst>
      <p:ext uri="{BB962C8B-B14F-4D97-AF65-F5344CB8AC3E}">
        <p14:creationId xmlns:p14="http://schemas.microsoft.com/office/powerpoint/2010/main" val="28242711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a:buNone/>
            </a:pPr>
            <a:r>
              <a:rPr lang="it-IT" b="1" dirty="0">
                <a:solidFill>
                  <a:srgbClr val="990033"/>
                </a:solidFill>
                <a:latin typeface="Arial" panose="020B0604020202020204" pitchFamily="34" charset="0"/>
                <a:cs typeface="Arial" panose="020B0604020202020204" pitchFamily="34" charset="0"/>
              </a:rPr>
              <a:t>Terziari</a:t>
            </a:r>
          </a:p>
          <a:p>
            <a:pPr marL="0" indent="0">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Questo tipo di profumi-aromi (che i francesi definiscono bouquet) sono il risultato di tutta una serie di trasformazioni che avvengono nel vino in queste fasi: ossido-riduzione, esterificazione, polimerizzazione tannica, alcol, ecc. in pratica i profumi primari e secondari subiscono una trasformazione, con una attenuazione soprattutto dei caratteri floreali e fruttati che evolvono verso aromi più complessi e speziati. </a:t>
            </a:r>
            <a:endParaRPr lang="it-IT" b="1" i="1" dirty="0">
              <a:solidFill>
                <a:srgbClr val="990033"/>
              </a:solidFill>
              <a:latin typeface="Arial" panose="020B0604020202020204" pitchFamily="34" charset="0"/>
              <a:cs typeface="Arial" panose="020B0604020202020204" pitchFamily="34" charset="0"/>
            </a:endParaRPr>
          </a:p>
          <a:p>
            <a:pPr eaLnBrk="1" hangingPunct="1">
              <a:spcBef>
                <a:spcPct val="0"/>
              </a:spcBef>
              <a:buFontTx/>
              <a:buNone/>
            </a:pPr>
            <a:endParaRPr lang="it-IT" dirty="0"/>
          </a:p>
        </p:txBody>
      </p:sp>
    </p:spTree>
    <p:extLst>
      <p:ext uri="{BB962C8B-B14F-4D97-AF65-F5344CB8AC3E}">
        <p14:creationId xmlns:p14="http://schemas.microsoft.com/office/powerpoint/2010/main" val="881985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a:buNone/>
            </a:pPr>
            <a:r>
              <a:rPr lang="it-IT" b="1" dirty="0">
                <a:solidFill>
                  <a:srgbClr val="990033"/>
                </a:solidFill>
                <a:latin typeface="Arial" panose="020B0604020202020204" pitchFamily="34" charset="0"/>
                <a:cs typeface="Arial" panose="020B0604020202020204" pitchFamily="34" charset="0"/>
              </a:rPr>
              <a:t>Terziari</a:t>
            </a:r>
          </a:p>
          <a:p>
            <a:pPr marL="0" indent="0">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Occorre anche distinguere tra profumi che sono il prodotto del processo di ossidazione, caratteristici dei vini conservati in ambiente aerobico e molto ricchi di alcol (es. Porto, madera, marsala), da quelli dovuti ad un processo di riduzione in quanto conservati in ambiente anaerobico, privo di aria (grandi vini rossi, grandi vini bianchi). </a:t>
            </a:r>
            <a:endParaRPr lang="it-IT" dirty="0"/>
          </a:p>
        </p:txBody>
      </p:sp>
    </p:spTree>
    <p:extLst>
      <p:ext uri="{BB962C8B-B14F-4D97-AF65-F5344CB8AC3E}">
        <p14:creationId xmlns:p14="http://schemas.microsoft.com/office/powerpoint/2010/main" val="2162967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latin typeface="Arial" panose="020B0604020202020204" pitchFamily="34" charset="0"/>
                <a:cs typeface="Arial" panose="020B0604020202020204" pitchFamily="34" charset="0"/>
              </a:rPr>
              <a:t>OLFATTO</a:t>
            </a:r>
          </a:p>
          <a:p>
            <a:pPr marL="0" indent="0" algn="ctr">
              <a:buNone/>
            </a:pPr>
            <a:r>
              <a:rPr lang="it-IT" b="1" dirty="0">
                <a:solidFill>
                  <a:srgbClr val="990033"/>
                </a:solidFill>
                <a:latin typeface="Arial" panose="020B0604020202020204" pitchFamily="34" charset="0"/>
                <a:cs typeface="Arial" panose="020B0604020202020204" pitchFamily="34" charset="0"/>
              </a:rPr>
              <a:t>Natura dei profumi del vino</a:t>
            </a:r>
          </a:p>
          <a:p>
            <a:pPr marL="0" indent="0">
              <a:buNone/>
            </a:pPr>
            <a:r>
              <a:rPr lang="it-IT" b="1" dirty="0">
                <a:solidFill>
                  <a:srgbClr val="990033"/>
                </a:solidFill>
                <a:latin typeface="Arial" panose="020B0604020202020204" pitchFamily="34" charset="0"/>
                <a:cs typeface="Arial" panose="020B0604020202020204" pitchFamily="34" charset="0"/>
              </a:rPr>
              <a:t>Terziari</a:t>
            </a:r>
          </a:p>
          <a:p>
            <a:pPr marL="0" indent="0">
              <a:buNone/>
            </a:pPr>
            <a:r>
              <a:rPr kumimoji="0" lang="it-IT" altLang="it-IT"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infine da sottolineare i profumi terziari dovuti all’</a:t>
            </a:r>
            <a:r>
              <a:rPr kumimoji="0" lang="it-IT" altLang="ja-JP" sz="2800" b="0" i="0" u="none" strike="noStrike" cap="none" normalizeH="0" baseline="0" dirty="0">
                <a:ln>
                  <a:noFill/>
                </a:ln>
                <a:solidFill>
                  <a:srgbClr val="000000"/>
                </a:solidFill>
                <a:effectLst/>
                <a:latin typeface="Arial" panose="020B0604020202020204" pitchFamily="34" charset="0"/>
                <a:ea typeface="MS PGothic" panose="020B0600070205080204" pitchFamily="34" charset="-128"/>
              </a:rPr>
              <a:t>affinamento del vino in barrique ed originati dalla cessione di aromi dal legno (in particolare la vaniglia).</a:t>
            </a:r>
            <a:endParaRPr lang="it-IT" b="1" i="1" dirty="0">
              <a:solidFill>
                <a:srgbClr val="990033"/>
              </a:solidFill>
              <a:latin typeface="Arial" panose="020B0604020202020204" pitchFamily="34" charset="0"/>
              <a:cs typeface="Arial" panose="020B0604020202020204" pitchFamily="34" charset="0"/>
            </a:endParaRPr>
          </a:p>
          <a:p>
            <a:pPr marL="0" indent="0">
              <a:buNone/>
            </a:pPr>
            <a:endParaRPr lang="it-IT" b="1" i="1" dirty="0">
              <a:solidFill>
                <a:srgbClr val="990033"/>
              </a:solidFill>
              <a:latin typeface="Arial" panose="020B0604020202020204" pitchFamily="34" charset="0"/>
              <a:cs typeface="Arial" panose="020B0604020202020204" pitchFamily="34" charset="0"/>
            </a:endParaRPr>
          </a:p>
          <a:p>
            <a:pPr eaLnBrk="1" hangingPunct="1">
              <a:spcBef>
                <a:spcPct val="0"/>
              </a:spcBef>
              <a:buFontTx/>
              <a:buNone/>
            </a:pPr>
            <a:endParaRPr lang="it-IT" dirty="0"/>
          </a:p>
        </p:txBody>
      </p:sp>
    </p:spTree>
    <p:extLst>
      <p:ext uri="{BB962C8B-B14F-4D97-AF65-F5344CB8AC3E}">
        <p14:creationId xmlns:p14="http://schemas.microsoft.com/office/powerpoint/2010/main" val="985536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4727" y="1234294"/>
            <a:ext cx="7853741" cy="1586965"/>
          </a:xfrm>
        </p:spPr>
        <p:txBody>
          <a:bodyPr>
            <a:normAutofit/>
          </a:bodyPr>
          <a:lstStyle/>
          <a:p>
            <a:pPr algn="ctr"/>
            <a:r>
              <a:rPr lang="it-IT" sz="3600" dirty="0" smtClean="0"/>
              <a:t>BIBLIOGRAFIA</a:t>
            </a:r>
            <a:r>
              <a:rPr lang="it-IT" dirty="0" smtClean="0"/>
              <a:t/>
            </a:r>
            <a:br>
              <a:rPr lang="it-IT" dirty="0" smtClean="0"/>
            </a:br>
            <a:r>
              <a:rPr lang="it-IT" sz="2200" dirty="0" smtClean="0"/>
              <a:t>STUDI E RICERCHE SUGLI EFFETTI DEL GLISOFATO</a:t>
            </a:r>
            <a:endParaRPr lang="it-IT" sz="2200" dirty="0"/>
          </a:p>
        </p:txBody>
      </p:sp>
      <p:sp>
        <p:nvSpPr>
          <p:cNvPr id="3" name="Segnaposto contenuto 2"/>
          <p:cNvSpPr>
            <a:spLocks noGrp="1"/>
          </p:cNvSpPr>
          <p:nvPr>
            <p:ph idx="1"/>
          </p:nvPr>
        </p:nvSpPr>
        <p:spPr>
          <a:xfrm>
            <a:off x="838200" y="3356517"/>
            <a:ext cx="10515600" cy="2820445"/>
          </a:xfrm>
        </p:spPr>
        <p:txBody>
          <a:bodyPr>
            <a:normAutofit/>
          </a:bodyPr>
          <a:lstStyle/>
          <a:p>
            <a:r>
              <a:rPr lang="it-IT" sz="2000" dirty="0" smtClean="0"/>
              <a:t>MASSACHUSSETTS INSTITUTE of TECHONOLOGY (MIT)</a:t>
            </a:r>
          </a:p>
          <a:p>
            <a:pPr marL="0" indent="0">
              <a:buNone/>
            </a:pPr>
            <a:r>
              <a:rPr lang="it-IT" sz="2000" dirty="0"/>
              <a:t> </a:t>
            </a:r>
            <a:r>
              <a:rPr lang="it-IT" sz="2000" dirty="0" smtClean="0"/>
              <a:t>  (Anthony </a:t>
            </a:r>
            <a:r>
              <a:rPr lang="it-IT" sz="2000" dirty="0" err="1" smtClean="0"/>
              <a:t>Samsel</a:t>
            </a:r>
            <a:r>
              <a:rPr lang="it-IT" sz="2000" dirty="0" smtClean="0"/>
              <a:t> – Stephanie </a:t>
            </a:r>
            <a:r>
              <a:rPr lang="it-IT" sz="2000" dirty="0" err="1" smtClean="0"/>
              <a:t>Seneff</a:t>
            </a:r>
            <a:r>
              <a:rPr lang="it-IT" sz="2000" dirty="0" smtClean="0"/>
              <a:t>) (2013)</a:t>
            </a:r>
          </a:p>
          <a:p>
            <a:r>
              <a:rPr lang="it-IT" sz="2000" dirty="0" smtClean="0"/>
              <a:t>LIBERA UNIVERSITA’ DI BOLZANO</a:t>
            </a:r>
          </a:p>
          <a:p>
            <a:pPr marL="0" indent="0">
              <a:buNone/>
            </a:pPr>
            <a:r>
              <a:rPr lang="it-IT" sz="2000" dirty="0"/>
              <a:t> </a:t>
            </a:r>
            <a:r>
              <a:rPr lang="it-IT" sz="2000" dirty="0" smtClean="0"/>
              <a:t>  (Stefano Cesco- Tanja Mimmo- Matteo </a:t>
            </a:r>
            <a:r>
              <a:rPr lang="it-IT" sz="2000" dirty="0" err="1" smtClean="0"/>
              <a:t>Scampicchio</a:t>
            </a:r>
            <a:r>
              <a:rPr lang="it-IT" sz="2000" dirty="0" smtClean="0"/>
              <a:t>) (2016)</a:t>
            </a:r>
          </a:p>
          <a:p>
            <a:r>
              <a:rPr lang="it-IT" sz="2000" dirty="0" smtClean="0"/>
              <a:t>USDA (US DEPARTMENT OF AGRICULTURE)  </a:t>
            </a:r>
          </a:p>
          <a:p>
            <a:r>
              <a:rPr lang="it-IT" sz="2000" dirty="0" smtClean="0"/>
              <a:t>RICERCATORI: DON HUBER, MAE-WAN HO, JEFFREY SMITH, </a:t>
            </a:r>
          </a:p>
          <a:p>
            <a:pPr marL="0" indent="0">
              <a:buNone/>
            </a:pPr>
            <a:r>
              <a:rPr lang="it-IT" sz="2000" dirty="0"/>
              <a:t> </a:t>
            </a:r>
            <a:r>
              <a:rPr lang="it-IT" sz="2000" dirty="0" smtClean="0"/>
              <a:t>  JUDY CARMAN</a:t>
            </a:r>
          </a:p>
          <a:p>
            <a:endParaRPr lang="it-IT" sz="2400" dirty="0"/>
          </a:p>
        </p:txBody>
      </p:sp>
      <p:sp>
        <p:nvSpPr>
          <p:cNvPr id="4" name="Segnaposto numero diapositiva 3"/>
          <p:cNvSpPr>
            <a:spLocks noGrp="1"/>
          </p:cNvSpPr>
          <p:nvPr>
            <p:ph type="sldNum" sz="quarter" idx="12"/>
          </p:nvPr>
        </p:nvSpPr>
        <p:spPr/>
        <p:txBody>
          <a:bodyPr/>
          <a:lstStyle/>
          <a:p>
            <a:fld id="{173F3CB7-2C45-4D88-93C0-C8562614A009}" type="slidenum">
              <a:rPr lang="it-IT" smtClean="0"/>
              <a:t>9</a:t>
            </a:fld>
            <a:endParaRPr lang="it-IT"/>
          </a:p>
        </p:txBody>
      </p:sp>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0856" y="159399"/>
            <a:ext cx="2025747" cy="1561113"/>
          </a:xfrm>
          <a:prstGeom prst="rect">
            <a:avLst/>
          </a:prstGeom>
        </p:spPr>
      </p:pic>
      <p:pic>
        <p:nvPicPr>
          <p:cNvPr id="6" name="Immagine 5">
            <a:extLst>
              <a:ext uri="{FF2B5EF4-FFF2-40B4-BE49-F238E27FC236}">
                <a16:creationId xmlns="" xmlns:a16="http://schemas.microsoft.com/office/drawing/2014/main" id="{26B74A4E-E291-4AB8-B736-EC5C546B5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7" name="Immagine 6">
            <a:extLst>
              <a:ext uri="{FF2B5EF4-FFF2-40B4-BE49-F238E27FC236}">
                <a16:creationId xmlns="" xmlns:a16="http://schemas.microsoft.com/office/drawing/2014/main" id="{26B74A4E-E291-4AB8-B736-EC5C546B5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57" y="407306"/>
            <a:ext cx="1428571" cy="800000"/>
          </a:xfrm>
          <a:prstGeom prst="rect">
            <a:avLst/>
          </a:prstGeom>
        </p:spPr>
      </p:pic>
    </p:spTree>
    <p:extLst>
      <p:ext uri="{BB962C8B-B14F-4D97-AF65-F5344CB8AC3E}">
        <p14:creationId xmlns:p14="http://schemas.microsoft.com/office/powerpoint/2010/main" val="8732735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fontScale="92500" lnSpcReduction="20000"/>
          </a:bodyPr>
          <a:lstStyle/>
          <a:p>
            <a:pPr marL="0" indent="0" algn="ctr">
              <a:buNone/>
            </a:pPr>
            <a:r>
              <a:rPr lang="it-IT" sz="3300" b="1" dirty="0">
                <a:solidFill>
                  <a:srgbClr val="990033"/>
                </a:solidFill>
              </a:rPr>
              <a:t>OLFATTO</a:t>
            </a:r>
          </a:p>
          <a:p>
            <a:pPr marL="0" indent="0" algn="ctr">
              <a:buNone/>
            </a:pPr>
            <a:r>
              <a:rPr lang="it-IT" sz="3300" dirty="0">
                <a:solidFill>
                  <a:srgbClr val="990033"/>
                </a:solidFill>
              </a:rPr>
              <a:t>L’Esame Olfattivo</a:t>
            </a:r>
          </a:p>
          <a:p>
            <a:pPr marL="0" indent="0" algn="ctr">
              <a:buNone/>
            </a:pPr>
            <a:endParaRPr lang="it-IT" dirty="0"/>
          </a:p>
          <a:p>
            <a:pPr>
              <a:spcBef>
                <a:spcPct val="0"/>
              </a:spcBef>
              <a:buNone/>
            </a:pPr>
            <a:r>
              <a:rPr lang="it-IT" altLang="it-IT" dirty="0"/>
              <a:t>L</a:t>
            </a:r>
            <a:r>
              <a:rPr lang="ja-JP" altLang="it-IT" dirty="0"/>
              <a:t>’</a:t>
            </a:r>
            <a:r>
              <a:rPr lang="it-IT" altLang="ja-JP" dirty="0">
                <a:solidFill>
                  <a:srgbClr val="990033"/>
                </a:solidFill>
              </a:rPr>
              <a:t>esame </a:t>
            </a:r>
            <a:r>
              <a:rPr lang="it-IT" altLang="ja-JP" b="1" dirty="0">
                <a:solidFill>
                  <a:srgbClr val="990033"/>
                </a:solidFill>
              </a:rPr>
              <a:t>Olfattivo</a:t>
            </a:r>
            <a:r>
              <a:rPr lang="it-IT" altLang="ja-JP" dirty="0">
                <a:solidFill>
                  <a:srgbClr val="990033"/>
                </a:solidFill>
              </a:rPr>
              <a:t> </a:t>
            </a:r>
            <a:r>
              <a:rPr lang="it-IT" altLang="ja-JP" dirty="0"/>
              <a:t>deve essere effettuato secondo la seguente procedura:</a:t>
            </a:r>
          </a:p>
          <a:p>
            <a:pPr>
              <a:spcBef>
                <a:spcPct val="0"/>
              </a:spcBef>
              <a:buNone/>
            </a:pPr>
            <a:endParaRPr lang="it-IT" altLang="it-IT" dirty="0"/>
          </a:p>
          <a:p>
            <a:pPr>
              <a:spcBef>
                <a:spcPct val="0"/>
              </a:spcBef>
              <a:buFontTx/>
              <a:buAutoNum type="arabicPeriod"/>
            </a:pPr>
            <a:r>
              <a:rPr lang="it-IT" altLang="it-IT" dirty="0"/>
              <a:t>Ruotare il vino nel bicchiere per qualche secondo prima di annusare</a:t>
            </a:r>
          </a:p>
          <a:p>
            <a:pPr>
              <a:spcBef>
                <a:spcPct val="0"/>
              </a:spcBef>
              <a:buFontTx/>
              <a:buAutoNum type="arabicPeriod"/>
            </a:pPr>
            <a:r>
              <a:rPr lang="it-IT" altLang="it-IT" dirty="0"/>
              <a:t>Avvicinare il naso all’</a:t>
            </a:r>
            <a:r>
              <a:rPr lang="it-IT" altLang="ja-JP" dirty="0"/>
              <a:t>interno dell’imboccatura per massimo due secondi inspirando</a:t>
            </a:r>
          </a:p>
          <a:p>
            <a:pPr>
              <a:spcBef>
                <a:spcPct val="0"/>
              </a:spcBef>
              <a:buFontTx/>
              <a:buAutoNum type="arabicPeriod"/>
            </a:pPr>
            <a:r>
              <a:rPr lang="it-IT" altLang="it-IT" dirty="0"/>
              <a:t>Allontanarsi immediatamente dalla imboccatura per altri due secondi</a:t>
            </a:r>
          </a:p>
          <a:p>
            <a:pPr>
              <a:spcBef>
                <a:spcPct val="0"/>
              </a:spcBef>
              <a:buFontTx/>
              <a:buAutoNum type="arabicPeriod"/>
            </a:pPr>
            <a:r>
              <a:rPr lang="it-IT" altLang="it-IT" dirty="0"/>
              <a:t>Riavvicinare il naso alla imboccatura e re-inspirare per almeno 3-4 secondi</a:t>
            </a:r>
          </a:p>
          <a:p>
            <a:pPr>
              <a:spcBef>
                <a:spcPct val="0"/>
              </a:spcBef>
              <a:buFontTx/>
              <a:buAutoNum type="arabicPeriod"/>
            </a:pPr>
            <a:r>
              <a:rPr lang="it-IT" altLang="it-IT" dirty="0"/>
              <a:t>Allontanarsi dalla imboccatura</a:t>
            </a:r>
          </a:p>
          <a:p>
            <a:pPr marL="0" indent="0" algn="ctr">
              <a:buNone/>
            </a:pPr>
            <a:endParaRPr lang="it-IT" dirty="0"/>
          </a:p>
        </p:txBody>
      </p:sp>
    </p:spTree>
    <p:extLst>
      <p:ext uri="{BB962C8B-B14F-4D97-AF65-F5344CB8AC3E}">
        <p14:creationId xmlns:p14="http://schemas.microsoft.com/office/powerpoint/2010/main" val="3241567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sz="2800" b="1" dirty="0">
                <a:solidFill>
                  <a:srgbClr val="990033"/>
                </a:solidFill>
              </a:rPr>
              <a:t>OLFATTO</a:t>
            </a:r>
          </a:p>
          <a:p>
            <a:pPr algn="ctr">
              <a:spcBef>
                <a:spcPct val="0"/>
              </a:spcBef>
              <a:buNone/>
            </a:pPr>
            <a:r>
              <a:rPr lang="it-IT" sz="2800" dirty="0">
                <a:solidFill>
                  <a:srgbClr val="990033"/>
                </a:solidFill>
              </a:rPr>
              <a:t>L’Esame Olfattivo</a:t>
            </a:r>
          </a:p>
          <a:p>
            <a:pPr algn="ctr">
              <a:spcBef>
                <a:spcPct val="0"/>
              </a:spcBef>
              <a:buNone/>
            </a:pPr>
            <a:endParaRPr lang="it-IT" sz="2800" dirty="0">
              <a:solidFill>
                <a:srgbClr val="990033"/>
              </a:solidFill>
            </a:endParaRPr>
          </a:p>
          <a:p>
            <a:pPr>
              <a:spcBef>
                <a:spcPct val="0"/>
              </a:spcBef>
              <a:buNone/>
            </a:pPr>
            <a:r>
              <a:rPr lang="it-IT" altLang="it-IT" dirty="0"/>
              <a:t>Durante le fasi di inspirazione occorre essere concentrati sui sentori e lasciarsi guidare dalla memoria olfattiva. Quest’</a:t>
            </a:r>
            <a:r>
              <a:rPr lang="it-IT" altLang="ja-JP" dirty="0"/>
              <a:t>ultima è il Database delle esperienze aromatiche e deve essere continuamente allenata se si vuole alimentare il Database oltre a manutenerlo.</a:t>
            </a:r>
          </a:p>
          <a:p>
            <a:pPr>
              <a:spcBef>
                <a:spcPct val="0"/>
              </a:spcBef>
              <a:buNone/>
            </a:pPr>
            <a:r>
              <a:rPr lang="it-IT" altLang="it-IT" dirty="0"/>
              <a:t>Si consiglia di procedere ad occhi chiusi le  prime volte allo scopo di concentrarsi maggiormente solo sui profumi </a:t>
            </a:r>
          </a:p>
          <a:p>
            <a:pPr marL="0" indent="0">
              <a:buNone/>
            </a:pPr>
            <a:endParaRPr lang="it-IT" dirty="0"/>
          </a:p>
        </p:txBody>
      </p:sp>
    </p:spTree>
    <p:extLst>
      <p:ext uri="{BB962C8B-B14F-4D97-AF65-F5344CB8AC3E}">
        <p14:creationId xmlns:p14="http://schemas.microsoft.com/office/powerpoint/2010/main" val="1963318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OLFATTO</a:t>
            </a:r>
          </a:p>
          <a:p>
            <a:pPr algn="ctr" eaLnBrk="1" hangingPunct="1">
              <a:spcBef>
                <a:spcPct val="0"/>
              </a:spcBef>
              <a:buFontTx/>
              <a:buNone/>
            </a:pPr>
            <a:r>
              <a:rPr lang="it-IT" altLang="it-IT" sz="2800" dirty="0">
                <a:solidFill>
                  <a:srgbClr val="990033"/>
                </a:solidFill>
              </a:rPr>
              <a:t>Esame gusto – olfattivo</a:t>
            </a:r>
          </a:p>
          <a:p>
            <a:pPr eaLnBrk="1" hangingPunct="1">
              <a:spcBef>
                <a:spcPct val="0"/>
              </a:spcBef>
              <a:buFontTx/>
              <a:buNone/>
            </a:pPr>
            <a:r>
              <a:rPr lang="it-IT" altLang="it-IT" sz="2800" dirty="0"/>
              <a:t>Fornisce informazioni preziose sullo stato organolettico del vino e sul livello di maturazione oltre al livello qualitativo.</a:t>
            </a:r>
          </a:p>
          <a:p>
            <a:pPr eaLnBrk="1" hangingPunct="1">
              <a:spcBef>
                <a:spcPct val="0"/>
              </a:spcBef>
              <a:buClr>
                <a:srgbClr val="960000"/>
              </a:buClr>
              <a:buFontTx/>
              <a:buNone/>
            </a:pPr>
            <a:r>
              <a:rPr lang="it-IT" altLang="it-IT" sz="2800" dirty="0"/>
              <a:t>I parametri dell’</a:t>
            </a:r>
            <a:r>
              <a:rPr lang="it-IT" altLang="ja-JP" sz="2800" dirty="0"/>
              <a:t>esame sono : </a:t>
            </a:r>
            <a:endParaRPr lang="it-IT" altLang="it-IT" sz="2800" dirty="0"/>
          </a:p>
          <a:p>
            <a:pPr marL="0" indent="0" algn="ctr">
              <a:buNone/>
            </a:pPr>
            <a:r>
              <a:rPr lang="it-IT" altLang="it-IT" dirty="0">
                <a:solidFill>
                  <a:schemeClr val="bg1"/>
                </a:solidFill>
              </a:rPr>
              <a:t>INTENSITA</a:t>
            </a:r>
            <a:r>
              <a:rPr lang="ja-JP" altLang="it-IT" dirty="0">
                <a:solidFill>
                  <a:schemeClr val="bg1"/>
                </a:solidFill>
              </a:rPr>
              <a:t>’</a:t>
            </a:r>
            <a:endParaRPr lang="it-IT" altLang="it-IT" dirty="0">
              <a:solidFill>
                <a:schemeClr val="bg1"/>
              </a:solidFill>
            </a:endParaRPr>
          </a:p>
          <a:p>
            <a:pPr marL="0" indent="0" algn="ctr">
              <a:buNone/>
            </a:pPr>
            <a:endParaRPr lang="it-IT" dirty="0"/>
          </a:p>
        </p:txBody>
      </p:sp>
      <p:sp>
        <p:nvSpPr>
          <p:cNvPr id="6" name="Rettangolo arrotondato 4">
            <a:extLst>
              <a:ext uri="{FF2B5EF4-FFF2-40B4-BE49-F238E27FC236}">
                <a16:creationId xmlns="" xmlns:a16="http://schemas.microsoft.com/office/drawing/2014/main" id="{A559150F-385A-4F1D-B552-3B9C55DB9756}"/>
              </a:ext>
            </a:extLst>
          </p:cNvPr>
          <p:cNvSpPr/>
          <p:nvPr/>
        </p:nvSpPr>
        <p:spPr bwMode="auto">
          <a:xfrm>
            <a:off x="3553275" y="4001294"/>
            <a:ext cx="4337050" cy="639763"/>
          </a:xfrm>
          <a:prstGeom prst="roundRect">
            <a:avLst/>
          </a:prstGeom>
          <a:solidFill>
            <a:srgbClr val="FFC000"/>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normAutofit/>
          </a:bodyPr>
          <a:lstStyle>
            <a:lvl1pPr eaLnBrk="0" hangingPunct="0">
              <a:defRPr sz="1200">
                <a:solidFill>
                  <a:schemeClr val="tx1"/>
                </a:solidFill>
                <a:latin typeface="Arial" panose="020B0604020202020204" pitchFamily="34" charset="0"/>
                <a:ea typeface="MS PGothic" panose="020B0600070205080204" pitchFamily="34" charset="-128"/>
              </a:defRPr>
            </a:lvl1pPr>
            <a:lvl2pPr marL="742950" indent="-285750" eaLnBrk="0" hangingPunct="0">
              <a:defRPr sz="1200">
                <a:solidFill>
                  <a:schemeClr val="tx1"/>
                </a:solidFill>
                <a:latin typeface="Arial" panose="020B0604020202020204" pitchFamily="34" charset="0"/>
                <a:ea typeface="MS PGothic" panose="020B0600070205080204" pitchFamily="34" charset="-128"/>
              </a:defRPr>
            </a:lvl2pPr>
            <a:lvl3pPr marL="1143000" indent="-228600" eaLnBrk="0" hangingPunct="0">
              <a:defRPr sz="1200">
                <a:solidFill>
                  <a:schemeClr val="tx1"/>
                </a:solidFill>
                <a:latin typeface="Arial" panose="020B0604020202020204" pitchFamily="34" charset="0"/>
                <a:ea typeface="MS PGothic" panose="020B0600070205080204" pitchFamily="34" charset="-128"/>
              </a:defRPr>
            </a:lvl3pPr>
            <a:lvl4pPr marL="1600200" indent="-228600" eaLnBrk="0" hangingPunct="0">
              <a:defRPr sz="1200">
                <a:solidFill>
                  <a:schemeClr val="tx1"/>
                </a:solidFill>
                <a:latin typeface="Arial" panose="020B0604020202020204" pitchFamily="34" charset="0"/>
                <a:ea typeface="MS PGothic" panose="020B0600070205080204" pitchFamily="34" charset="-128"/>
              </a:defRPr>
            </a:lvl4pPr>
            <a:lvl5pPr marL="2057400" indent="-228600" eaLnBrk="0" hangingPunc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it-IT" altLang="it-IT" sz="2800" dirty="0">
                <a:solidFill>
                  <a:schemeClr val="bg1"/>
                </a:solidFill>
              </a:rPr>
              <a:t>INTENSITA</a:t>
            </a:r>
            <a:r>
              <a:rPr lang="ja-JP" altLang="it-IT" sz="2800" dirty="0">
                <a:solidFill>
                  <a:schemeClr val="bg1"/>
                </a:solidFill>
              </a:rPr>
              <a:t>’</a:t>
            </a:r>
            <a:endParaRPr lang="it-IT" altLang="it-IT" sz="2800" dirty="0">
              <a:solidFill>
                <a:schemeClr val="bg1"/>
              </a:solidFill>
            </a:endParaRPr>
          </a:p>
        </p:txBody>
      </p:sp>
      <p:sp>
        <p:nvSpPr>
          <p:cNvPr id="8" name="Rettangolo arrotondato 5">
            <a:extLst>
              <a:ext uri="{FF2B5EF4-FFF2-40B4-BE49-F238E27FC236}">
                <a16:creationId xmlns="" xmlns:a16="http://schemas.microsoft.com/office/drawing/2014/main" id="{5D19331A-CC2B-4325-8450-36A6DF0BFC44}"/>
              </a:ext>
            </a:extLst>
          </p:cNvPr>
          <p:cNvSpPr>
            <a:spLocks noChangeArrowheads="1"/>
          </p:cNvSpPr>
          <p:nvPr/>
        </p:nvSpPr>
        <p:spPr bwMode="auto">
          <a:xfrm>
            <a:off x="3553275" y="4735019"/>
            <a:ext cx="4337050" cy="638175"/>
          </a:xfrm>
          <a:prstGeom prst="roundRect">
            <a:avLst>
              <a:gd name="adj" fmla="val 16667"/>
            </a:avLst>
          </a:prstGeom>
          <a:solidFill>
            <a:srgbClr val="96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2800">
                <a:solidFill>
                  <a:schemeClr val="bg1"/>
                </a:solidFill>
              </a:rPr>
              <a:t>PERSISTENZA</a:t>
            </a:r>
          </a:p>
        </p:txBody>
      </p:sp>
      <p:sp>
        <p:nvSpPr>
          <p:cNvPr id="10" name="Rettangolo arrotondato 6">
            <a:extLst>
              <a:ext uri="{FF2B5EF4-FFF2-40B4-BE49-F238E27FC236}">
                <a16:creationId xmlns="" xmlns:a16="http://schemas.microsoft.com/office/drawing/2014/main" id="{CD62A8B8-7B10-4FAD-AA2F-AD589EBD6694}"/>
              </a:ext>
            </a:extLst>
          </p:cNvPr>
          <p:cNvSpPr/>
          <p:nvPr/>
        </p:nvSpPr>
        <p:spPr bwMode="auto">
          <a:xfrm>
            <a:off x="3553275" y="5444295"/>
            <a:ext cx="4337050" cy="639762"/>
          </a:xfrm>
          <a:prstGeom prst="roundRect">
            <a:avLst/>
          </a:prstGeom>
          <a:solidFill>
            <a:schemeClr val="accent1">
              <a:lumMod val="90000"/>
            </a:schemeClr>
          </a:solidFill>
          <a:ln w="9525" cap="flat" cmpd="sng" algn="ctr">
            <a:noFill/>
            <a:prstDash val="solid"/>
            <a:round/>
            <a:headEnd type="none" w="med" len="med"/>
            <a:tailEnd type="none" w="med" len="med"/>
          </a:ln>
          <a:effectLst/>
        </p:spPr>
        <p:txBody>
          <a:bodyPr wrap="none" anchor="ctr">
            <a:normAutofit/>
          </a:bodyPr>
          <a:lstStyle>
            <a:lvl1pPr eaLnBrk="0" hangingPunct="0">
              <a:defRPr sz="1200">
                <a:solidFill>
                  <a:schemeClr val="tx1"/>
                </a:solidFill>
                <a:latin typeface="Arial" panose="020B0604020202020204" pitchFamily="34" charset="0"/>
                <a:ea typeface="MS PGothic" panose="020B0600070205080204" pitchFamily="34" charset="-128"/>
              </a:defRPr>
            </a:lvl1pPr>
            <a:lvl2pPr marL="742950" indent="-285750" eaLnBrk="0" hangingPunct="0">
              <a:defRPr sz="1200">
                <a:solidFill>
                  <a:schemeClr val="tx1"/>
                </a:solidFill>
                <a:latin typeface="Arial" panose="020B0604020202020204" pitchFamily="34" charset="0"/>
                <a:ea typeface="MS PGothic" panose="020B0600070205080204" pitchFamily="34" charset="-128"/>
              </a:defRPr>
            </a:lvl2pPr>
            <a:lvl3pPr marL="1143000" indent="-228600" eaLnBrk="0" hangingPunct="0">
              <a:defRPr sz="1200">
                <a:solidFill>
                  <a:schemeClr val="tx1"/>
                </a:solidFill>
                <a:latin typeface="Arial" panose="020B0604020202020204" pitchFamily="34" charset="0"/>
                <a:ea typeface="MS PGothic" panose="020B0600070205080204" pitchFamily="34" charset="-128"/>
              </a:defRPr>
            </a:lvl3pPr>
            <a:lvl4pPr marL="1600200" indent="-228600" eaLnBrk="0" hangingPunct="0">
              <a:defRPr sz="1200">
                <a:solidFill>
                  <a:schemeClr val="tx1"/>
                </a:solidFill>
                <a:latin typeface="Arial" panose="020B0604020202020204" pitchFamily="34" charset="0"/>
                <a:ea typeface="MS PGothic" panose="020B0600070205080204" pitchFamily="34" charset="-128"/>
              </a:defRPr>
            </a:lvl4pPr>
            <a:lvl5pPr marL="2057400" indent="-228600" eaLnBrk="0" hangingPunct="0">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it-IT" altLang="it-IT" sz="2800" dirty="0">
                <a:solidFill>
                  <a:schemeClr val="bg1"/>
                </a:solidFill>
              </a:rPr>
              <a:t>QUALITA</a:t>
            </a:r>
            <a:r>
              <a:rPr lang="ja-JP" altLang="it-IT" sz="2800" dirty="0">
                <a:solidFill>
                  <a:schemeClr val="bg1"/>
                </a:solidFill>
              </a:rPr>
              <a:t>’</a:t>
            </a:r>
            <a:endParaRPr lang="it-IT" altLang="it-IT" sz="2800" dirty="0">
              <a:solidFill>
                <a:schemeClr val="bg1"/>
              </a:solidFill>
            </a:endParaRPr>
          </a:p>
        </p:txBody>
      </p:sp>
      <p:sp>
        <p:nvSpPr>
          <p:cNvPr id="11" name="Rettangolo arrotondato 7">
            <a:extLst>
              <a:ext uri="{FF2B5EF4-FFF2-40B4-BE49-F238E27FC236}">
                <a16:creationId xmlns="" xmlns:a16="http://schemas.microsoft.com/office/drawing/2014/main" id="{01377F0B-6A44-4FE3-9620-0076CF43774C}"/>
              </a:ext>
            </a:extLst>
          </p:cNvPr>
          <p:cNvSpPr>
            <a:spLocks noChangeArrowheads="1"/>
          </p:cNvSpPr>
          <p:nvPr/>
        </p:nvSpPr>
        <p:spPr bwMode="auto">
          <a:xfrm>
            <a:off x="3553275" y="6155158"/>
            <a:ext cx="4337050" cy="639762"/>
          </a:xfrm>
          <a:prstGeom prst="roundRect">
            <a:avLst>
              <a:gd name="adj" fmla="val 16667"/>
            </a:avLst>
          </a:prstGeom>
          <a:solidFill>
            <a:srgbClr val="CC99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it-IT" altLang="it-IT" sz="2800" dirty="0">
                <a:solidFill>
                  <a:schemeClr val="bg1"/>
                </a:solidFill>
              </a:rPr>
              <a:t>DESCRIZIONE</a:t>
            </a:r>
          </a:p>
        </p:txBody>
      </p:sp>
    </p:spTree>
    <p:extLst>
      <p:ext uri="{BB962C8B-B14F-4D97-AF65-F5344CB8AC3E}">
        <p14:creationId xmlns:p14="http://schemas.microsoft.com/office/powerpoint/2010/main" val="385089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a:bodyPr>
          <a:lstStyle/>
          <a:p>
            <a:pPr marL="0" indent="0" algn="ctr">
              <a:buNone/>
            </a:pPr>
            <a:r>
              <a:rPr lang="it-IT" b="1" dirty="0">
                <a:solidFill>
                  <a:srgbClr val="990033"/>
                </a:solidFill>
              </a:rPr>
              <a:t>OLFATTO</a:t>
            </a:r>
          </a:p>
          <a:p>
            <a:pPr marL="0" indent="0" algn="ctr">
              <a:buNone/>
            </a:pPr>
            <a:r>
              <a:rPr lang="it-IT" altLang="it-IT" sz="2800" dirty="0">
                <a:solidFill>
                  <a:srgbClr val="990033"/>
                </a:solidFill>
              </a:rPr>
              <a:t>Esame gusto – olfattivo</a:t>
            </a:r>
          </a:p>
          <a:p>
            <a:pPr>
              <a:spcBef>
                <a:spcPct val="0"/>
              </a:spcBef>
              <a:buNone/>
            </a:pPr>
            <a:r>
              <a:rPr lang="it-IT" altLang="it-IT" dirty="0">
                <a:solidFill>
                  <a:srgbClr val="990033"/>
                </a:solidFill>
              </a:rPr>
              <a:t>Intensità</a:t>
            </a:r>
            <a:endParaRPr lang="it-IT" altLang="ja-JP" dirty="0"/>
          </a:p>
          <a:p>
            <a:pPr>
              <a:spcBef>
                <a:spcPct val="0"/>
              </a:spcBef>
              <a:buNone/>
            </a:pPr>
            <a:r>
              <a:rPr lang="it-IT" altLang="it-IT" dirty="0"/>
              <a:t>Aspetto verticale della degustazione cioè la piramide aromatica sprigionata dal vino durante la degustazione.</a:t>
            </a:r>
          </a:p>
          <a:p>
            <a:pPr>
              <a:spcBef>
                <a:spcPct val="0"/>
              </a:spcBef>
              <a:buNone/>
            </a:pPr>
            <a:endParaRPr lang="it-IT" altLang="it-IT" dirty="0"/>
          </a:p>
          <a:p>
            <a:pPr>
              <a:spcBef>
                <a:spcPct val="0"/>
              </a:spcBef>
              <a:buNone/>
            </a:pPr>
            <a:r>
              <a:rPr lang="it-IT" altLang="it-IT" dirty="0"/>
              <a:t>Si parte dagli aromi primari e si arriva ai terziari (per ogni vino questa progressione potrebbe variare). Per ogni aroma percepito si valuta la definizione (chiarezza espressiva) e la durata della percezione</a:t>
            </a:r>
          </a:p>
          <a:p>
            <a:pPr marL="0" indent="0" algn="ctr">
              <a:buNone/>
            </a:pPr>
            <a:endParaRPr lang="it-IT" dirty="0"/>
          </a:p>
        </p:txBody>
      </p:sp>
    </p:spTree>
    <p:extLst>
      <p:ext uri="{BB962C8B-B14F-4D97-AF65-F5344CB8AC3E}">
        <p14:creationId xmlns:p14="http://schemas.microsoft.com/office/powerpoint/2010/main" val="30454339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altLang="it-IT" b="1" dirty="0">
                <a:solidFill>
                  <a:srgbClr val="990033"/>
                </a:solidFill>
              </a:rPr>
              <a:t>OLFATTO</a:t>
            </a:r>
          </a:p>
          <a:p>
            <a:pPr algn="ctr">
              <a:spcBef>
                <a:spcPct val="0"/>
              </a:spcBef>
              <a:buNone/>
            </a:pPr>
            <a:r>
              <a:rPr lang="it-IT" altLang="it-IT" sz="2800" dirty="0">
                <a:solidFill>
                  <a:srgbClr val="990033"/>
                </a:solidFill>
              </a:rPr>
              <a:t>Esame gusto – olfattivo</a:t>
            </a:r>
          </a:p>
          <a:p>
            <a:pPr algn="ctr">
              <a:spcBef>
                <a:spcPct val="0"/>
              </a:spcBef>
              <a:buNone/>
            </a:pPr>
            <a:endParaRPr lang="it-IT" altLang="it-IT" sz="2800" dirty="0">
              <a:solidFill>
                <a:srgbClr val="990033"/>
              </a:solidFill>
            </a:endParaRPr>
          </a:p>
          <a:p>
            <a:pPr>
              <a:spcBef>
                <a:spcPct val="0"/>
              </a:spcBef>
              <a:buNone/>
            </a:pPr>
            <a:r>
              <a:rPr lang="it-IT" altLang="it-IT" dirty="0"/>
              <a:t>La descrizione tecnica procede con la definizione:</a:t>
            </a:r>
          </a:p>
          <a:p>
            <a:pPr>
              <a:spcBef>
                <a:spcPct val="0"/>
              </a:spcBef>
            </a:pPr>
            <a:r>
              <a:rPr lang="it-IT" altLang="it-IT" dirty="0">
                <a:solidFill>
                  <a:srgbClr val="990033"/>
                </a:solidFill>
              </a:rPr>
              <a:t>Carente</a:t>
            </a:r>
          </a:p>
          <a:p>
            <a:pPr>
              <a:spcBef>
                <a:spcPct val="0"/>
              </a:spcBef>
            </a:pPr>
            <a:r>
              <a:rPr lang="it-IT" altLang="it-IT" dirty="0">
                <a:solidFill>
                  <a:srgbClr val="990033"/>
                </a:solidFill>
              </a:rPr>
              <a:t>Poco Intenso</a:t>
            </a:r>
          </a:p>
          <a:p>
            <a:pPr>
              <a:spcBef>
                <a:spcPct val="0"/>
              </a:spcBef>
            </a:pPr>
            <a:r>
              <a:rPr lang="it-IT" altLang="it-IT" dirty="0">
                <a:solidFill>
                  <a:srgbClr val="990033"/>
                </a:solidFill>
              </a:rPr>
              <a:t>Abbastanza Intenso</a:t>
            </a:r>
          </a:p>
          <a:p>
            <a:pPr>
              <a:spcBef>
                <a:spcPct val="0"/>
              </a:spcBef>
            </a:pPr>
            <a:r>
              <a:rPr lang="it-IT" altLang="it-IT" dirty="0">
                <a:solidFill>
                  <a:srgbClr val="990033"/>
                </a:solidFill>
              </a:rPr>
              <a:t>Intenso </a:t>
            </a:r>
          </a:p>
          <a:p>
            <a:pPr>
              <a:spcBef>
                <a:spcPct val="0"/>
              </a:spcBef>
            </a:pPr>
            <a:r>
              <a:rPr lang="it-IT" altLang="it-IT" dirty="0">
                <a:solidFill>
                  <a:srgbClr val="990033"/>
                </a:solidFill>
              </a:rPr>
              <a:t>Molto Intenso</a:t>
            </a:r>
          </a:p>
          <a:p>
            <a:pPr marL="0" indent="0">
              <a:buNone/>
            </a:pPr>
            <a:endParaRPr lang="it-IT" dirty="0"/>
          </a:p>
        </p:txBody>
      </p:sp>
    </p:spTree>
    <p:extLst>
      <p:ext uri="{BB962C8B-B14F-4D97-AF65-F5344CB8AC3E}">
        <p14:creationId xmlns:p14="http://schemas.microsoft.com/office/powerpoint/2010/main" val="20430649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altLang="it-IT" b="1" dirty="0">
                <a:solidFill>
                  <a:srgbClr val="990033"/>
                </a:solidFill>
              </a:rPr>
              <a:t>OLFATTO</a:t>
            </a:r>
          </a:p>
          <a:p>
            <a:pPr algn="ctr">
              <a:spcBef>
                <a:spcPct val="0"/>
              </a:spcBef>
              <a:buNone/>
            </a:pPr>
            <a:r>
              <a:rPr lang="it-IT" altLang="it-IT" sz="2800" dirty="0">
                <a:solidFill>
                  <a:srgbClr val="990033"/>
                </a:solidFill>
              </a:rPr>
              <a:t>Esame gusto – olfattivo</a:t>
            </a:r>
          </a:p>
          <a:p>
            <a:pPr algn="ctr">
              <a:spcBef>
                <a:spcPct val="0"/>
              </a:spcBef>
              <a:buNone/>
            </a:pPr>
            <a:endParaRPr lang="it-IT" altLang="it-IT" b="1" dirty="0">
              <a:solidFill>
                <a:srgbClr val="990033"/>
              </a:solidFill>
            </a:endParaRPr>
          </a:p>
          <a:p>
            <a:pPr>
              <a:spcBef>
                <a:spcPct val="0"/>
              </a:spcBef>
              <a:buNone/>
            </a:pPr>
            <a:r>
              <a:rPr lang="it-IT" altLang="it-IT" dirty="0">
                <a:solidFill>
                  <a:srgbClr val="990033"/>
                </a:solidFill>
              </a:rPr>
              <a:t>Persistenza</a:t>
            </a:r>
          </a:p>
          <a:p>
            <a:pPr>
              <a:spcBef>
                <a:spcPct val="0"/>
              </a:spcBef>
              <a:buNone/>
            </a:pPr>
            <a:r>
              <a:rPr lang="it-IT" altLang="it-IT" dirty="0"/>
              <a:t>Aspetto orizzontale della degustazione cioè la progressione aromatica e la sua durata (per ogni profumo individuato) durante la degustazione.</a:t>
            </a:r>
          </a:p>
          <a:p>
            <a:pPr>
              <a:spcBef>
                <a:spcPct val="0"/>
              </a:spcBef>
              <a:buNone/>
            </a:pPr>
            <a:endParaRPr lang="it-IT" altLang="it-IT" dirty="0"/>
          </a:p>
          <a:p>
            <a:pPr>
              <a:spcBef>
                <a:spcPct val="0"/>
              </a:spcBef>
              <a:buNone/>
            </a:pPr>
            <a:r>
              <a:rPr lang="it-IT" altLang="it-IT" dirty="0"/>
              <a:t>Per ogni aroma percepito si valuta la durata della percezione</a:t>
            </a:r>
          </a:p>
          <a:p>
            <a:endParaRPr lang="it-IT" dirty="0"/>
          </a:p>
        </p:txBody>
      </p:sp>
    </p:spTree>
    <p:extLst>
      <p:ext uri="{BB962C8B-B14F-4D97-AF65-F5344CB8AC3E}">
        <p14:creationId xmlns:p14="http://schemas.microsoft.com/office/powerpoint/2010/main" val="1040830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altLang="it-IT" b="1" dirty="0">
                <a:solidFill>
                  <a:srgbClr val="990033"/>
                </a:solidFill>
              </a:rPr>
              <a:t>OLFATTO</a:t>
            </a:r>
          </a:p>
          <a:p>
            <a:pPr algn="ctr">
              <a:spcBef>
                <a:spcPct val="0"/>
              </a:spcBef>
              <a:buNone/>
            </a:pPr>
            <a:r>
              <a:rPr lang="it-IT" altLang="it-IT" sz="2800" dirty="0">
                <a:solidFill>
                  <a:srgbClr val="990033"/>
                </a:solidFill>
              </a:rPr>
              <a:t>Esame gusto – olfattivo</a:t>
            </a:r>
          </a:p>
          <a:p>
            <a:pPr algn="ctr">
              <a:spcBef>
                <a:spcPct val="0"/>
              </a:spcBef>
              <a:buNone/>
            </a:pPr>
            <a:endParaRPr lang="it-IT" altLang="it-IT" b="1" dirty="0">
              <a:solidFill>
                <a:srgbClr val="990033"/>
              </a:solidFill>
            </a:endParaRPr>
          </a:p>
          <a:p>
            <a:pPr>
              <a:spcBef>
                <a:spcPct val="0"/>
              </a:spcBef>
              <a:buNone/>
            </a:pPr>
            <a:r>
              <a:rPr lang="it-IT" altLang="it-IT" dirty="0"/>
              <a:t>La descrizione tecnica procede con la definizione:</a:t>
            </a:r>
          </a:p>
          <a:p>
            <a:pPr>
              <a:spcBef>
                <a:spcPct val="0"/>
              </a:spcBef>
            </a:pPr>
            <a:r>
              <a:rPr lang="it-IT" altLang="it-IT" dirty="0">
                <a:solidFill>
                  <a:srgbClr val="990033"/>
                </a:solidFill>
              </a:rPr>
              <a:t>Carente</a:t>
            </a:r>
          </a:p>
          <a:p>
            <a:pPr>
              <a:spcBef>
                <a:spcPct val="0"/>
              </a:spcBef>
            </a:pPr>
            <a:r>
              <a:rPr lang="it-IT" altLang="it-IT" dirty="0">
                <a:solidFill>
                  <a:srgbClr val="990033"/>
                </a:solidFill>
              </a:rPr>
              <a:t>Poco Persistente</a:t>
            </a:r>
          </a:p>
          <a:p>
            <a:pPr>
              <a:spcBef>
                <a:spcPct val="0"/>
              </a:spcBef>
            </a:pPr>
            <a:r>
              <a:rPr lang="it-IT" altLang="it-IT" dirty="0">
                <a:solidFill>
                  <a:srgbClr val="990033"/>
                </a:solidFill>
              </a:rPr>
              <a:t>Abbastanza Persistente</a:t>
            </a:r>
          </a:p>
          <a:p>
            <a:pPr>
              <a:spcBef>
                <a:spcPct val="0"/>
              </a:spcBef>
            </a:pPr>
            <a:r>
              <a:rPr lang="it-IT" altLang="it-IT" dirty="0">
                <a:solidFill>
                  <a:srgbClr val="990033"/>
                </a:solidFill>
              </a:rPr>
              <a:t>Persistente </a:t>
            </a:r>
          </a:p>
          <a:p>
            <a:pPr>
              <a:spcBef>
                <a:spcPct val="0"/>
              </a:spcBef>
            </a:pPr>
            <a:r>
              <a:rPr lang="it-IT" altLang="it-IT" dirty="0">
                <a:solidFill>
                  <a:srgbClr val="990033"/>
                </a:solidFill>
              </a:rPr>
              <a:t>Molto Persistente</a:t>
            </a:r>
          </a:p>
          <a:p>
            <a:endParaRPr lang="it-IT" dirty="0"/>
          </a:p>
        </p:txBody>
      </p:sp>
    </p:spTree>
    <p:extLst>
      <p:ext uri="{BB962C8B-B14F-4D97-AF65-F5344CB8AC3E}">
        <p14:creationId xmlns:p14="http://schemas.microsoft.com/office/powerpoint/2010/main" val="9819305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marL="0" indent="0" algn="ctr">
              <a:buNone/>
            </a:pPr>
            <a:r>
              <a:rPr lang="it-IT" b="1" dirty="0">
                <a:solidFill>
                  <a:srgbClr val="990033"/>
                </a:solidFill>
              </a:rPr>
              <a:t>OLFATTO</a:t>
            </a:r>
          </a:p>
          <a:p>
            <a:pPr marL="0" indent="0" algn="ctr">
              <a:buNone/>
            </a:pPr>
            <a:r>
              <a:rPr lang="it-IT" altLang="it-IT" sz="2800" dirty="0">
                <a:solidFill>
                  <a:srgbClr val="990033"/>
                </a:solidFill>
              </a:rPr>
              <a:t>Esame gusto – olfattivo</a:t>
            </a:r>
          </a:p>
          <a:p>
            <a:pPr marL="0" indent="0" algn="ctr">
              <a:buNone/>
            </a:pPr>
            <a:endParaRPr lang="it-IT" b="1" dirty="0">
              <a:solidFill>
                <a:srgbClr val="990033"/>
              </a:solidFill>
            </a:endParaRPr>
          </a:p>
          <a:p>
            <a:pPr eaLnBrk="1" hangingPunct="1">
              <a:spcBef>
                <a:spcPct val="0"/>
              </a:spcBef>
              <a:buFontTx/>
              <a:buNone/>
            </a:pPr>
            <a:r>
              <a:rPr lang="it-IT" altLang="it-IT" sz="2800" dirty="0">
                <a:solidFill>
                  <a:srgbClr val="990033"/>
                </a:solidFill>
              </a:rPr>
              <a:t>Qualità</a:t>
            </a:r>
            <a:endParaRPr lang="it-IT" altLang="ja-JP" sz="2800" dirty="0">
              <a:solidFill>
                <a:srgbClr val="990033"/>
              </a:solidFill>
            </a:endParaRPr>
          </a:p>
          <a:p>
            <a:pPr eaLnBrk="1" hangingPunct="1">
              <a:spcBef>
                <a:spcPct val="0"/>
              </a:spcBef>
              <a:buFontTx/>
              <a:buNone/>
            </a:pPr>
            <a:r>
              <a:rPr lang="it-IT" altLang="it-IT" sz="2800" dirty="0"/>
              <a:t>Aspetto soggettivo di valutazione che rappresenta la sintesi tra intensità e persistenza</a:t>
            </a:r>
          </a:p>
          <a:p>
            <a:pPr eaLnBrk="1" hangingPunct="1">
              <a:spcBef>
                <a:spcPct val="0"/>
              </a:spcBef>
              <a:buFontTx/>
              <a:buNone/>
            </a:pPr>
            <a:r>
              <a:rPr lang="it-IT" altLang="it-IT" sz="2800" dirty="0"/>
              <a:t>Trattasi  di giudizio che non può prescindere dalla cultura enologica del degustatore in riferimento al vino per se stesso ed alla espressività in generale</a:t>
            </a:r>
          </a:p>
          <a:p>
            <a:pPr marL="0" indent="0" algn="ctr">
              <a:buNone/>
            </a:pPr>
            <a:endParaRPr lang="it-IT" dirty="0"/>
          </a:p>
        </p:txBody>
      </p:sp>
    </p:spTree>
    <p:extLst>
      <p:ext uri="{BB962C8B-B14F-4D97-AF65-F5344CB8AC3E}">
        <p14:creationId xmlns:p14="http://schemas.microsoft.com/office/powerpoint/2010/main" val="275147016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lstStyle/>
          <a:p>
            <a:pPr algn="ctr">
              <a:spcBef>
                <a:spcPct val="0"/>
              </a:spcBef>
              <a:buNone/>
            </a:pPr>
            <a:r>
              <a:rPr lang="it-IT" altLang="it-IT" b="1" dirty="0">
                <a:solidFill>
                  <a:srgbClr val="990033"/>
                </a:solidFill>
              </a:rPr>
              <a:t>OLFATTO</a:t>
            </a:r>
          </a:p>
          <a:p>
            <a:pPr algn="ctr">
              <a:spcBef>
                <a:spcPct val="0"/>
              </a:spcBef>
              <a:buNone/>
            </a:pPr>
            <a:r>
              <a:rPr lang="it-IT" altLang="it-IT" sz="2800" dirty="0">
                <a:solidFill>
                  <a:srgbClr val="990033"/>
                </a:solidFill>
              </a:rPr>
              <a:t>Esame gusto – olfattivo</a:t>
            </a:r>
          </a:p>
          <a:p>
            <a:pPr algn="ctr">
              <a:spcBef>
                <a:spcPct val="0"/>
              </a:spcBef>
              <a:buNone/>
            </a:pPr>
            <a:endParaRPr lang="it-IT" altLang="it-IT" b="1" dirty="0">
              <a:solidFill>
                <a:srgbClr val="990033"/>
              </a:solidFill>
            </a:endParaRPr>
          </a:p>
          <a:p>
            <a:pPr>
              <a:spcBef>
                <a:spcPct val="0"/>
              </a:spcBef>
              <a:buNone/>
            </a:pPr>
            <a:r>
              <a:rPr lang="it-IT" altLang="it-IT" dirty="0">
                <a:solidFill>
                  <a:srgbClr val="990033"/>
                </a:solidFill>
              </a:rPr>
              <a:t>Qualità</a:t>
            </a:r>
          </a:p>
          <a:p>
            <a:pPr>
              <a:spcBef>
                <a:spcPct val="0"/>
              </a:spcBef>
              <a:buNone/>
            </a:pPr>
            <a:r>
              <a:rPr lang="it-IT" altLang="it-IT" dirty="0"/>
              <a:t>La descrizione tecnica procede con la definizione:</a:t>
            </a:r>
          </a:p>
          <a:p>
            <a:pPr>
              <a:spcBef>
                <a:spcPct val="0"/>
              </a:spcBef>
            </a:pPr>
            <a:r>
              <a:rPr lang="it-IT" altLang="it-IT" dirty="0">
                <a:solidFill>
                  <a:srgbClr val="990033"/>
                </a:solidFill>
              </a:rPr>
              <a:t>Comune</a:t>
            </a:r>
          </a:p>
          <a:p>
            <a:pPr>
              <a:spcBef>
                <a:spcPct val="0"/>
              </a:spcBef>
            </a:pPr>
            <a:r>
              <a:rPr lang="it-IT" altLang="it-IT" dirty="0">
                <a:solidFill>
                  <a:srgbClr val="990033"/>
                </a:solidFill>
              </a:rPr>
              <a:t>Poco fine</a:t>
            </a:r>
          </a:p>
          <a:p>
            <a:pPr>
              <a:spcBef>
                <a:spcPct val="0"/>
              </a:spcBef>
            </a:pPr>
            <a:r>
              <a:rPr lang="it-IT" altLang="it-IT" dirty="0">
                <a:solidFill>
                  <a:srgbClr val="990033"/>
                </a:solidFill>
              </a:rPr>
              <a:t>Abbastanza fine</a:t>
            </a:r>
          </a:p>
          <a:p>
            <a:pPr>
              <a:spcBef>
                <a:spcPct val="0"/>
              </a:spcBef>
            </a:pPr>
            <a:r>
              <a:rPr lang="it-IT" altLang="it-IT" dirty="0">
                <a:solidFill>
                  <a:srgbClr val="990033"/>
                </a:solidFill>
              </a:rPr>
              <a:t>Fine </a:t>
            </a:r>
          </a:p>
          <a:p>
            <a:pPr>
              <a:spcBef>
                <a:spcPct val="0"/>
              </a:spcBef>
            </a:pPr>
            <a:r>
              <a:rPr lang="it-IT" altLang="it-IT" dirty="0">
                <a:solidFill>
                  <a:srgbClr val="990033"/>
                </a:solidFill>
              </a:rPr>
              <a:t>Eccellente</a:t>
            </a:r>
          </a:p>
          <a:p>
            <a:endParaRPr lang="it-IT" dirty="0"/>
          </a:p>
        </p:txBody>
      </p:sp>
    </p:spTree>
    <p:extLst>
      <p:ext uri="{BB962C8B-B14F-4D97-AF65-F5344CB8AC3E}">
        <p14:creationId xmlns:p14="http://schemas.microsoft.com/office/powerpoint/2010/main" val="21430697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4CBBDE4-2BD2-4F0F-B1F6-38925D16CAE8}"/>
              </a:ext>
            </a:extLst>
          </p:cNvPr>
          <p:cNvSpPr>
            <a:spLocks noGrp="1"/>
          </p:cNvSpPr>
          <p:nvPr>
            <p:ph type="title"/>
          </p:nvPr>
        </p:nvSpPr>
        <p:spPr>
          <a:xfrm>
            <a:off x="1914728" y="365125"/>
            <a:ext cx="7285543" cy="1325563"/>
          </a:xfrm>
        </p:spPr>
        <p:txBody>
          <a:bodyPr>
            <a:normAutofit/>
          </a:bodyPr>
          <a:lstStyle/>
          <a:p>
            <a:pPr algn="ctr"/>
            <a:r>
              <a:rPr lang="it-IT" sz="4000" i="1" dirty="0">
                <a:solidFill>
                  <a:srgbClr val="990033"/>
                </a:solidFill>
              </a:rPr>
              <a:t>Avvicinamento al Mondo del Vino e alla Degustazione</a:t>
            </a:r>
          </a:p>
        </p:txBody>
      </p:sp>
      <p:pic>
        <p:nvPicPr>
          <p:cNvPr id="4" name="Immagine 3">
            <a:extLst>
              <a:ext uri="{FF2B5EF4-FFF2-40B4-BE49-F238E27FC236}">
                <a16:creationId xmlns="" xmlns:a16="http://schemas.microsoft.com/office/drawing/2014/main" id="{26B74A4E-E291-4AB8-B736-EC5C546B5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157" y="254906"/>
            <a:ext cx="1428571" cy="800000"/>
          </a:xfrm>
          <a:prstGeom prst="rect">
            <a:avLst/>
          </a:prstGeom>
        </p:spPr>
      </p:pic>
      <p:pic>
        <p:nvPicPr>
          <p:cNvPr id="5" name="Immagine 4">
            <a:extLst>
              <a:ext uri="{FF2B5EF4-FFF2-40B4-BE49-F238E27FC236}">
                <a16:creationId xmlns="" xmlns:a16="http://schemas.microsoft.com/office/drawing/2014/main" id="{D0CBFF0B-031A-4681-9C1F-66025BFCFB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0271" y="170550"/>
            <a:ext cx="2025747" cy="1561113"/>
          </a:xfrm>
          <a:prstGeom prst="rect">
            <a:avLst/>
          </a:prstGeom>
        </p:spPr>
      </p:pic>
      <p:sp>
        <p:nvSpPr>
          <p:cNvPr id="7" name="Segnaposto contenuto 6">
            <a:extLst>
              <a:ext uri="{FF2B5EF4-FFF2-40B4-BE49-F238E27FC236}">
                <a16:creationId xmlns="" xmlns:a16="http://schemas.microsoft.com/office/drawing/2014/main" id="{91414809-D4E7-4CCB-A782-E445ABE13A10}"/>
              </a:ext>
            </a:extLst>
          </p:cNvPr>
          <p:cNvSpPr>
            <a:spLocks noGrp="1"/>
          </p:cNvSpPr>
          <p:nvPr>
            <p:ph idx="1"/>
          </p:nvPr>
        </p:nvSpPr>
        <p:spPr/>
        <p:txBody>
          <a:bodyPr>
            <a:normAutofit lnSpcReduction="10000"/>
          </a:bodyPr>
          <a:lstStyle/>
          <a:p>
            <a:pPr marL="0" indent="0" algn="ctr">
              <a:buNone/>
            </a:pPr>
            <a:r>
              <a:rPr lang="it-IT" b="1" dirty="0">
                <a:solidFill>
                  <a:srgbClr val="990033"/>
                </a:solidFill>
              </a:rPr>
              <a:t>OLFATTO</a:t>
            </a:r>
          </a:p>
          <a:p>
            <a:pPr marL="0" indent="0" algn="ctr">
              <a:buNone/>
            </a:pPr>
            <a:r>
              <a:rPr lang="it-IT" altLang="it-IT" sz="2800" dirty="0">
                <a:solidFill>
                  <a:srgbClr val="990033"/>
                </a:solidFill>
              </a:rPr>
              <a:t>Esame gusto – olfattivo</a:t>
            </a:r>
          </a:p>
          <a:p>
            <a:pPr marL="0" indent="0" algn="ctr">
              <a:buNone/>
            </a:pPr>
            <a:endParaRPr lang="it-IT" b="1" dirty="0">
              <a:solidFill>
                <a:srgbClr val="990033"/>
              </a:solidFill>
            </a:endParaRPr>
          </a:p>
          <a:p>
            <a:pPr>
              <a:spcBef>
                <a:spcPct val="0"/>
              </a:spcBef>
              <a:buNone/>
            </a:pPr>
            <a:r>
              <a:rPr lang="it-IT" altLang="it-IT" dirty="0">
                <a:solidFill>
                  <a:srgbClr val="990033"/>
                </a:solidFill>
              </a:rPr>
              <a:t>Descrizione</a:t>
            </a:r>
          </a:p>
          <a:p>
            <a:pPr>
              <a:spcBef>
                <a:spcPct val="0"/>
              </a:spcBef>
              <a:buNone/>
            </a:pPr>
            <a:r>
              <a:rPr lang="it-IT" altLang="it-IT" dirty="0"/>
              <a:t>Aspetto soggettivo di valutazione che rappresenta la sintesi degli aspetti principali e delle maggiori sensazioni olfatto-gustative offerte e registrate</a:t>
            </a:r>
            <a:endParaRPr lang="it-IT" altLang="it-IT" i="1" dirty="0"/>
          </a:p>
          <a:p>
            <a:pPr>
              <a:spcBef>
                <a:spcPct val="0"/>
              </a:spcBef>
              <a:buNone/>
            </a:pPr>
            <a:endParaRPr lang="it-IT" altLang="it-IT" dirty="0"/>
          </a:p>
          <a:p>
            <a:pPr>
              <a:spcBef>
                <a:spcPct val="0"/>
              </a:spcBef>
              <a:buNone/>
            </a:pPr>
            <a:r>
              <a:rPr lang="it-IT" altLang="it-IT" dirty="0"/>
              <a:t>Trattasi  di giudizio che raggruppa i principali aromi e non è esaustivo, in ogni caso un vino degustato può presentare diversi gruppi di definizione aromatica</a:t>
            </a:r>
          </a:p>
          <a:p>
            <a:pPr marL="0" indent="0" algn="ctr">
              <a:buNone/>
            </a:pPr>
            <a:endParaRPr lang="it-IT" dirty="0"/>
          </a:p>
        </p:txBody>
      </p:sp>
    </p:spTree>
    <p:extLst>
      <p:ext uri="{BB962C8B-B14F-4D97-AF65-F5344CB8AC3E}">
        <p14:creationId xmlns:p14="http://schemas.microsoft.com/office/powerpoint/2010/main" val="329133435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TotalTime>
  <Words>8674</Words>
  <Application>Microsoft Office PowerPoint</Application>
  <PresentationFormat>Widescreen</PresentationFormat>
  <Paragraphs>1211</Paragraphs>
  <Slides>212</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212</vt:i4>
      </vt:variant>
    </vt:vector>
  </HeadingPairs>
  <TitlesOfParts>
    <vt:vector size="218" baseType="lpstr">
      <vt:lpstr>ＭＳ Ｐゴシック</vt:lpstr>
      <vt:lpstr>ＭＳ Ｐゴシック</vt:lpstr>
      <vt:lpstr>Arial</vt:lpstr>
      <vt:lpstr>Calibri</vt:lpstr>
      <vt:lpstr>Times New Roman</vt:lpstr>
      <vt:lpstr>Tema di Office</vt:lpstr>
      <vt:lpstr>  CORSO DI AVVICINAMENTO AL MONDO DEL VINO E ALLA DEGUSTAZIONE a cura di Stefano Leto Barone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BIBLIOGRAFIA STUDI E RICERCHE SUGLI EFFETTI DEL GLISOFATO</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  </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Presentazione standard di PowerPoint</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Presentazione standard di PowerPoint</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lpstr>Avvicinamento al Mondo del Vino e alla Degustazione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AVVICINAMENTO AL MONDO DEL VINO E ALLA DEGUSTAZIONE di Stefano Leto Barone</dc:title>
  <dc:creator>Segreteria Office 365</dc:creator>
  <cp:lastModifiedBy>STEFANO</cp:lastModifiedBy>
  <cp:revision>79</cp:revision>
  <dcterms:created xsi:type="dcterms:W3CDTF">2021-12-31T11:14:54Z</dcterms:created>
  <dcterms:modified xsi:type="dcterms:W3CDTF">2022-01-14T15:47:02Z</dcterms:modified>
</cp:coreProperties>
</file>